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1724" r:id="rId2"/>
    <p:sldId id="263" r:id="rId3"/>
    <p:sldId id="1725" r:id="rId4"/>
    <p:sldId id="1726" r:id="rId5"/>
    <p:sldId id="1727" r:id="rId6"/>
    <p:sldId id="1728" r:id="rId7"/>
    <p:sldId id="1729" r:id="rId8"/>
    <p:sldId id="1730" r:id="rId9"/>
    <p:sldId id="1731" r:id="rId10"/>
    <p:sldId id="1541" r:id="rId11"/>
    <p:sldId id="1574" r:id="rId12"/>
    <p:sldId id="1606" r:id="rId13"/>
    <p:sldId id="1543" r:id="rId14"/>
    <p:sldId id="1544" r:id="rId15"/>
    <p:sldId id="1509" r:id="rId16"/>
    <p:sldId id="1576" r:id="rId17"/>
    <p:sldId id="1511" r:id="rId18"/>
    <p:sldId id="1512" r:id="rId19"/>
    <p:sldId id="1515" r:id="rId20"/>
    <p:sldId id="1516" r:id="rId21"/>
    <p:sldId id="1711" r:id="rId22"/>
    <p:sldId id="1526" r:id="rId23"/>
    <p:sldId id="1712" r:id="rId24"/>
    <p:sldId id="1650" r:id="rId25"/>
    <p:sldId id="1674" r:id="rId26"/>
    <p:sldId id="1733" r:id="rId27"/>
    <p:sldId id="1664" r:id="rId28"/>
    <p:sldId id="1665" r:id="rId29"/>
    <p:sldId id="1668" r:id="rId30"/>
    <p:sldId id="1666" r:id="rId31"/>
    <p:sldId id="1734" r:id="rId32"/>
    <p:sldId id="1735" r:id="rId33"/>
    <p:sldId id="1667" r:id="rId34"/>
    <p:sldId id="1736" r:id="rId35"/>
    <p:sldId id="1737" r:id="rId36"/>
    <p:sldId id="1671" r:id="rId37"/>
    <p:sldId id="1738" r:id="rId38"/>
    <p:sldId id="1739" r:id="rId39"/>
    <p:sldId id="1672" r:id="rId40"/>
    <p:sldId id="1740" r:id="rId41"/>
    <p:sldId id="1741" r:id="rId42"/>
    <p:sldId id="1673" r:id="rId43"/>
    <p:sldId id="1695" r:id="rId44"/>
    <p:sldId id="1732" r:id="rId45"/>
    <p:sldId id="1684" r:id="rId46"/>
    <p:sldId id="1685" r:id="rId47"/>
    <p:sldId id="1686" r:id="rId48"/>
    <p:sldId id="1687" r:id="rId49"/>
    <p:sldId id="1688" r:id="rId50"/>
    <p:sldId id="1508" r:id="rId51"/>
    <p:sldId id="1692" r:id="rId52"/>
    <p:sldId id="1608" r:id="rId53"/>
    <p:sldId id="1549" r:id="rId54"/>
    <p:sldId id="1476" r:id="rId55"/>
    <p:sldId id="1547" r:id="rId56"/>
    <p:sldId id="1546" r:id="rId57"/>
    <p:sldId id="1556" r:id="rId58"/>
    <p:sldId id="1545" r:id="rId59"/>
    <p:sldId id="1560" r:id="rId60"/>
    <p:sldId id="1489" r:id="rId61"/>
    <p:sldId id="1565" r:id="rId62"/>
    <p:sldId id="1656" r:id="rId63"/>
    <p:sldId id="1568" r:id="rId64"/>
    <p:sldId id="1581" r:id="rId65"/>
    <p:sldId id="1657" r:id="rId66"/>
    <p:sldId id="1589" r:id="rId67"/>
    <p:sldId id="1720" r:id="rId68"/>
    <p:sldId id="1693" r:id="rId69"/>
    <p:sldId id="1702" r:id="rId70"/>
    <p:sldId id="1587" r:id="rId71"/>
    <p:sldId id="1701" r:id="rId72"/>
    <p:sldId id="1717" r:id="rId73"/>
    <p:sldId id="1700" r:id="rId74"/>
    <p:sldId id="1699" r:id="rId75"/>
    <p:sldId id="1703" r:id="rId76"/>
    <p:sldId id="1742" r:id="rId77"/>
    <p:sldId id="1744" r:id="rId78"/>
    <p:sldId id="1745" r:id="rId79"/>
    <p:sldId id="1746" r:id="rId80"/>
    <p:sldId id="1747" r:id="rId81"/>
    <p:sldId id="1748" r:id="rId82"/>
    <p:sldId id="1749" r:id="rId83"/>
    <p:sldId id="1743" r:id="rId84"/>
    <p:sldId id="1750" r:id="rId85"/>
    <p:sldId id="1753" r:id="rId86"/>
    <p:sldId id="1754" r:id="rId87"/>
    <p:sldId id="1751" r:id="rId88"/>
    <p:sldId id="1752" r:id="rId89"/>
    <p:sldId id="1558" r:id="rId90"/>
    <p:sldId id="1715" r:id="rId91"/>
    <p:sldId id="1714" r:id="rId92"/>
    <p:sldId id="1691" r:id="rId93"/>
    <p:sldId id="1716" r:id="rId94"/>
    <p:sldId id="1609" r:id="rId95"/>
    <p:sldId id="1635" r:id="rId96"/>
  </p:sldIdLst>
  <p:sldSz cx="12192000" cy="6858000"/>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DCB"/>
    <a:srgbClr val="00FF00"/>
    <a:srgbClr val="D9E4F2"/>
    <a:srgbClr val="C0C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8" autoAdjust="0"/>
    <p:restoredTop sz="88398" autoAdjust="0"/>
  </p:normalViewPr>
  <p:slideViewPr>
    <p:cSldViewPr>
      <p:cViewPr>
        <p:scale>
          <a:sx n="150" d="100"/>
          <a:sy n="150" d="100"/>
        </p:scale>
        <p:origin x="584" y="72"/>
      </p:cViewPr>
      <p:guideLst>
        <p:guide orient="horz" pos="2160"/>
        <p:guide pos="3840"/>
      </p:guideLst>
    </p:cSldViewPr>
  </p:slideViewPr>
  <p:outlineViewPr>
    <p:cViewPr>
      <p:scale>
        <a:sx n="33" d="100"/>
        <a:sy n="33" d="100"/>
      </p:scale>
      <p:origin x="0" y="-1635"/>
    </p:cViewPr>
  </p:outlineViewPr>
  <p:notesTextViewPr>
    <p:cViewPr>
      <p:scale>
        <a:sx n="66" d="100"/>
        <a:sy n="66" d="100"/>
      </p:scale>
      <p:origin x="0" y="0"/>
    </p:cViewPr>
  </p:notesTextViewPr>
  <p:sorterViewPr>
    <p:cViewPr>
      <p:scale>
        <a:sx n="100" d="100"/>
        <a:sy n="100" d="100"/>
      </p:scale>
      <p:origin x="0" y="-10588"/>
    </p:cViewPr>
  </p:sorterViewPr>
  <p:notesViewPr>
    <p:cSldViewPr>
      <p:cViewPr varScale="1">
        <p:scale>
          <a:sx n="92" d="100"/>
          <a:sy n="92" d="100"/>
        </p:scale>
        <p:origin x="306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4F9D816-C270-40CD-99B2-B10414EAE688}" type="datetimeFigureOut">
              <a:rPr lang="en-SG"/>
              <a:pPr>
                <a:defRPr/>
              </a:pPr>
              <a:t>24/1/2022</a:t>
            </a:fld>
            <a:endParaRPr lang="en-SG"/>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6FFB827-1F43-4ECD-AC55-9CBBEE4E5C18}" type="slidenum">
              <a:rPr lang="en-SG"/>
              <a:pPr>
                <a:defRPr/>
              </a:pPr>
              <a:t>‹#›</a:t>
            </a:fld>
            <a:endParaRPr lang="en-SG"/>
          </a:p>
        </p:txBody>
      </p:sp>
    </p:spTree>
    <p:extLst>
      <p:ext uri="{BB962C8B-B14F-4D97-AF65-F5344CB8AC3E}">
        <p14:creationId xmlns:p14="http://schemas.microsoft.com/office/powerpoint/2010/main" val="112732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SG"/>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E65C7F5-93E1-4C11-ADF2-B7AEF20C1AE4}" type="datetimeFigureOut">
              <a:rPr lang="en-SG"/>
              <a:pPr>
                <a:defRPr/>
              </a:pPr>
              <a:t>24/1/2022</a:t>
            </a:fld>
            <a:endParaRPr lang="en-SG"/>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SG"/>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18F3B7-3696-45BF-AF4C-73856AD7B843}" type="slidenum">
              <a:rPr lang="en-SG"/>
              <a:pPr>
                <a:defRPr/>
              </a:pPr>
              <a:t>‹#›</a:t>
            </a:fld>
            <a:endParaRPr lang="en-SG"/>
          </a:p>
        </p:txBody>
      </p:sp>
    </p:spTree>
    <p:extLst>
      <p:ext uri="{BB962C8B-B14F-4D97-AF65-F5344CB8AC3E}">
        <p14:creationId xmlns:p14="http://schemas.microsoft.com/office/powerpoint/2010/main" val="722011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 talk</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a:t>
            </a:fld>
            <a:endParaRPr lang="en-SG"/>
          </a:p>
        </p:txBody>
      </p:sp>
    </p:spTree>
    <p:extLst>
      <p:ext uri="{BB962C8B-B14F-4D97-AF65-F5344CB8AC3E}">
        <p14:creationId xmlns:p14="http://schemas.microsoft.com/office/powerpoint/2010/main" val="14225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17</a:t>
            </a:fld>
            <a:endParaRPr lang="en-US"/>
          </a:p>
        </p:txBody>
      </p:sp>
    </p:spTree>
    <p:extLst>
      <p:ext uri="{BB962C8B-B14F-4D97-AF65-F5344CB8AC3E}">
        <p14:creationId xmlns:p14="http://schemas.microsoft.com/office/powerpoint/2010/main" val="254523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18</a:t>
            </a:fld>
            <a:endParaRPr lang="en-US"/>
          </a:p>
        </p:txBody>
      </p:sp>
    </p:spTree>
    <p:extLst>
      <p:ext uri="{BB962C8B-B14F-4D97-AF65-F5344CB8AC3E}">
        <p14:creationId xmlns:p14="http://schemas.microsoft.com/office/powerpoint/2010/main" val="308208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19</a:t>
            </a:fld>
            <a:endParaRPr lang="en-SG"/>
          </a:p>
        </p:txBody>
      </p:sp>
    </p:spTree>
    <p:extLst>
      <p:ext uri="{BB962C8B-B14F-4D97-AF65-F5344CB8AC3E}">
        <p14:creationId xmlns:p14="http://schemas.microsoft.com/office/powerpoint/2010/main" val="285564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23</a:t>
            </a:fld>
            <a:endParaRPr lang="en-SG"/>
          </a:p>
        </p:txBody>
      </p:sp>
    </p:spTree>
    <p:extLst>
      <p:ext uri="{BB962C8B-B14F-4D97-AF65-F5344CB8AC3E}">
        <p14:creationId xmlns:p14="http://schemas.microsoft.com/office/powerpoint/2010/main" val="212547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Poon et al., 2013 and subsequent data (liver - hepatocellular carcinoma [HCC])</a:t>
            </a:r>
          </a:p>
          <a:p>
            <a:r>
              <a:rPr lang="en-US" sz="1600" dirty="0"/>
              <a:t>Zou et al., 2015, </a:t>
            </a:r>
            <a:r>
              <a:rPr lang="en-US" sz="1600" dirty="0" err="1"/>
              <a:t>Jusakul</a:t>
            </a:r>
            <a:r>
              <a:rPr lang="en-US" sz="1600" dirty="0"/>
              <a:t>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a:p>
            <a:r>
              <a:rPr lang="en-US" dirty="0"/>
              <a:t>Esophagus:</a:t>
            </a:r>
          </a:p>
          <a:p>
            <a:r>
              <a:rPr lang="en-SG" dirty="0"/>
              <a:t>Yan et al, 2019, Nat </a:t>
            </a:r>
            <a:r>
              <a:rPr lang="en-SG" dirty="0" err="1"/>
              <a:t>Commun</a:t>
            </a:r>
            <a:r>
              <a:rPr lang="en-SG" dirty="0"/>
              <a:t>, doi: 10.1038/s41467-019-09255-1</a:t>
            </a:r>
          </a:p>
          <a:p>
            <a:r>
              <a:rPr lang="en-SG" dirty="0"/>
              <a:t>Cui et al., 2020, Cell Research, </a:t>
            </a:r>
            <a:r>
              <a:rPr lang="en-US" dirty="0"/>
              <a:t>doi: 10.1038/s41422-020-0333-6</a:t>
            </a:r>
            <a:endParaRPr lang="en-SG" dirty="0"/>
          </a:p>
          <a:p>
            <a:endParaRPr lang="en-US" dirty="0"/>
          </a:p>
        </p:txBody>
      </p:sp>
      <p:sp>
        <p:nvSpPr>
          <p:cNvPr id="4" name="Slide Number Placeholder 3"/>
          <p:cNvSpPr>
            <a:spLocks noGrp="1"/>
          </p:cNvSpPr>
          <p:nvPr>
            <p:ph type="sldNum" sz="quarter" idx="10"/>
          </p:nvPr>
        </p:nvSpPr>
        <p:spPr/>
        <p:txBody>
          <a:bodyPr/>
          <a:lstStyle/>
          <a:p>
            <a:fld id="{3312EE6B-24A4-4815-953A-145B8D4D6759}" type="slidenum">
              <a:rPr lang="en-US" smtClean="0"/>
              <a:pPr/>
              <a:t>24</a:t>
            </a:fld>
            <a:endParaRPr lang="en-US"/>
          </a:p>
        </p:txBody>
      </p:sp>
    </p:spTree>
    <p:extLst>
      <p:ext uri="{BB962C8B-B14F-4D97-AF65-F5344CB8AC3E}">
        <p14:creationId xmlns:p14="http://schemas.microsoft.com/office/powerpoint/2010/main" val="1791942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Bars are SEM</a:t>
            </a:r>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30</a:t>
            </a:fld>
            <a:endParaRPr lang="en-SG"/>
          </a:p>
        </p:txBody>
      </p:sp>
    </p:spTree>
    <p:extLst>
      <p:ext uri="{BB962C8B-B14F-4D97-AF65-F5344CB8AC3E}">
        <p14:creationId xmlns:p14="http://schemas.microsoft.com/office/powerpoint/2010/main" val="856806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32</a:t>
            </a:fld>
            <a:endParaRPr lang="en-SG"/>
          </a:p>
        </p:txBody>
      </p:sp>
    </p:spTree>
    <p:extLst>
      <p:ext uri="{BB962C8B-B14F-4D97-AF65-F5344CB8AC3E}">
        <p14:creationId xmlns:p14="http://schemas.microsoft.com/office/powerpoint/2010/main" val="80630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34</a:t>
            </a:fld>
            <a:endParaRPr lang="en-SG"/>
          </a:p>
        </p:txBody>
      </p:sp>
    </p:spTree>
    <p:extLst>
      <p:ext uri="{BB962C8B-B14F-4D97-AF65-F5344CB8AC3E}">
        <p14:creationId xmlns:p14="http://schemas.microsoft.com/office/powerpoint/2010/main" val="667050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35</a:t>
            </a:fld>
            <a:endParaRPr lang="en-SG"/>
          </a:p>
        </p:txBody>
      </p:sp>
    </p:spTree>
    <p:extLst>
      <p:ext uri="{BB962C8B-B14F-4D97-AF65-F5344CB8AC3E}">
        <p14:creationId xmlns:p14="http://schemas.microsoft.com/office/powerpoint/2010/main" val="249051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39</a:t>
            </a:fld>
            <a:endParaRPr lang="en-SG"/>
          </a:p>
        </p:txBody>
      </p:sp>
    </p:spTree>
    <p:extLst>
      <p:ext uri="{BB962C8B-B14F-4D97-AF65-F5344CB8AC3E}">
        <p14:creationId xmlns:p14="http://schemas.microsoft.com/office/powerpoint/2010/main" val="159363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4</a:t>
            </a:fld>
            <a:endParaRPr lang="en-US"/>
          </a:p>
        </p:txBody>
      </p:sp>
    </p:spTree>
    <p:extLst>
      <p:ext uri="{BB962C8B-B14F-4D97-AF65-F5344CB8AC3E}">
        <p14:creationId xmlns:p14="http://schemas.microsoft.com/office/powerpoint/2010/main" val="3924109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51</a:t>
            </a:fld>
            <a:endParaRPr lang="en-SG"/>
          </a:p>
        </p:txBody>
      </p:sp>
    </p:spTree>
    <p:extLst>
      <p:ext uri="{BB962C8B-B14F-4D97-AF65-F5344CB8AC3E}">
        <p14:creationId xmlns:p14="http://schemas.microsoft.com/office/powerpoint/2010/main" val="409043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53</a:t>
            </a:fld>
            <a:endParaRPr lang="en-SG" dirty="0"/>
          </a:p>
        </p:txBody>
      </p:sp>
    </p:spTree>
    <p:extLst>
      <p:ext uri="{BB962C8B-B14F-4D97-AF65-F5344CB8AC3E}">
        <p14:creationId xmlns:p14="http://schemas.microsoft.com/office/powerpoint/2010/main" val="1237277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70</a:t>
            </a:fld>
            <a:endParaRPr lang="en-US"/>
          </a:p>
        </p:txBody>
      </p:sp>
    </p:spTree>
    <p:extLst>
      <p:ext uri="{BB962C8B-B14F-4D97-AF65-F5344CB8AC3E}">
        <p14:creationId xmlns:p14="http://schemas.microsoft.com/office/powerpoint/2010/main" val="2359879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71</a:t>
            </a:fld>
            <a:endParaRPr lang="en-US"/>
          </a:p>
        </p:txBody>
      </p:sp>
    </p:spTree>
    <p:extLst>
      <p:ext uri="{BB962C8B-B14F-4D97-AF65-F5344CB8AC3E}">
        <p14:creationId xmlns:p14="http://schemas.microsoft.com/office/powerpoint/2010/main" val="3770972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72</a:t>
            </a:fld>
            <a:endParaRPr lang="en-US"/>
          </a:p>
        </p:txBody>
      </p:sp>
    </p:spTree>
    <p:extLst>
      <p:ext uri="{BB962C8B-B14F-4D97-AF65-F5344CB8AC3E}">
        <p14:creationId xmlns:p14="http://schemas.microsoft.com/office/powerpoint/2010/main" val="770492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73</a:t>
            </a:fld>
            <a:endParaRPr lang="en-US"/>
          </a:p>
        </p:txBody>
      </p:sp>
    </p:spTree>
    <p:extLst>
      <p:ext uri="{BB962C8B-B14F-4D97-AF65-F5344CB8AC3E}">
        <p14:creationId xmlns:p14="http://schemas.microsoft.com/office/powerpoint/2010/main" val="2997123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43CF5-7FB5-47B9-AB93-57DDA5A84ECF}" type="slidenum">
              <a:rPr lang="en-US" smtClean="0"/>
              <a:t>74</a:t>
            </a:fld>
            <a:endParaRPr lang="en-US"/>
          </a:p>
        </p:txBody>
      </p:sp>
    </p:spTree>
    <p:extLst>
      <p:ext uri="{BB962C8B-B14F-4D97-AF65-F5344CB8AC3E}">
        <p14:creationId xmlns:p14="http://schemas.microsoft.com/office/powerpoint/2010/main" val="306246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84</a:t>
            </a:fld>
            <a:endParaRPr lang="en-SG"/>
          </a:p>
        </p:txBody>
      </p:sp>
    </p:spTree>
    <p:extLst>
      <p:ext uri="{BB962C8B-B14F-4D97-AF65-F5344CB8AC3E}">
        <p14:creationId xmlns:p14="http://schemas.microsoft.com/office/powerpoint/2010/main" val="1004618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87</a:t>
            </a:fld>
            <a:endParaRPr lang="en-SG"/>
          </a:p>
        </p:txBody>
      </p:sp>
    </p:spTree>
    <p:extLst>
      <p:ext uri="{BB962C8B-B14F-4D97-AF65-F5344CB8AC3E}">
        <p14:creationId xmlns:p14="http://schemas.microsoft.com/office/powerpoint/2010/main" val="2338871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0518F3B7-3696-45BF-AF4C-73856AD7B843}" type="slidenum">
              <a:rPr lang="en-SG" smtClean="0"/>
              <a:pPr>
                <a:defRPr/>
              </a:pPr>
              <a:t>88</a:t>
            </a:fld>
            <a:endParaRPr lang="en-SG"/>
          </a:p>
        </p:txBody>
      </p:sp>
    </p:spTree>
    <p:extLst>
      <p:ext uri="{BB962C8B-B14F-4D97-AF65-F5344CB8AC3E}">
        <p14:creationId xmlns:p14="http://schemas.microsoft.com/office/powerpoint/2010/main" val="3071219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Dose:  (</a:t>
            </a:r>
            <a:r>
              <a:rPr lang="en-US" dirty="0" err="1"/>
              <a:t>Cosyns</a:t>
            </a:r>
            <a:r>
              <a:rPr lang="en-US" dirty="0"/>
              <a:t> 2003; </a:t>
            </a:r>
            <a:r>
              <a:rPr lang="en-US" dirty="0" err="1"/>
              <a:t>Nortier</a:t>
            </a:r>
            <a:r>
              <a:rPr lang="en-US" dirty="0"/>
              <a:t> et al. 2000)</a:t>
            </a:r>
          </a:p>
          <a:p>
            <a:r>
              <a:rPr lang="en-US" dirty="0"/>
              <a:t>Adducts: </a:t>
            </a:r>
            <a:r>
              <a:rPr lang="en-US" dirty="0" err="1"/>
              <a:t>Nortier</a:t>
            </a:r>
            <a:r>
              <a:rPr lang="en-US" dirty="0"/>
              <a:t> et al., 2000</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6</a:t>
            </a:fld>
            <a:endParaRPr lang="en-SG"/>
          </a:p>
        </p:txBody>
      </p:sp>
    </p:spTree>
    <p:extLst>
      <p:ext uri="{BB962C8B-B14F-4D97-AF65-F5344CB8AC3E}">
        <p14:creationId xmlns:p14="http://schemas.microsoft.com/office/powerpoint/2010/main" val="4002544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DCB898-3C51-4C9E-A181-938671C4B213}" type="slidenum">
              <a:rPr lang="en-SG" smtClean="0"/>
              <a:pPr/>
              <a:t>89</a:t>
            </a:fld>
            <a:endParaRPr lang="en-SG"/>
          </a:p>
        </p:txBody>
      </p:sp>
    </p:spTree>
    <p:extLst>
      <p:ext uri="{BB962C8B-B14F-4D97-AF65-F5344CB8AC3E}">
        <p14:creationId xmlns:p14="http://schemas.microsoft.com/office/powerpoint/2010/main" val="620058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92</a:t>
            </a:fld>
            <a:endParaRPr lang="en-SG" dirty="0"/>
          </a:p>
        </p:txBody>
      </p:sp>
    </p:spTree>
    <p:extLst>
      <p:ext uri="{BB962C8B-B14F-4D97-AF65-F5344CB8AC3E}">
        <p14:creationId xmlns:p14="http://schemas.microsoft.com/office/powerpoint/2010/main" val="642167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95</a:t>
            </a:fld>
            <a:endParaRPr lang="en-SG"/>
          </a:p>
        </p:txBody>
      </p:sp>
    </p:spTree>
    <p:extLst>
      <p:ext uri="{BB962C8B-B14F-4D97-AF65-F5344CB8AC3E}">
        <p14:creationId xmlns:p14="http://schemas.microsoft.com/office/powerpoint/2010/main" val="280536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of 0.5 g over average of 13 months</a:t>
            </a:r>
          </a:p>
          <a:p>
            <a:r>
              <a:rPr lang="en-US" dirty="0"/>
              <a:t>AA adducts</a:t>
            </a:r>
          </a:p>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8</a:t>
            </a:fld>
            <a:endParaRPr lang="en-SG"/>
          </a:p>
        </p:txBody>
      </p:sp>
    </p:spTree>
    <p:extLst>
      <p:ext uri="{BB962C8B-B14F-4D97-AF65-F5344CB8AC3E}">
        <p14:creationId xmlns:p14="http://schemas.microsoft.com/office/powerpoint/2010/main" val="166358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11</a:t>
            </a:fld>
            <a:endParaRPr lang="en-SG"/>
          </a:p>
        </p:txBody>
      </p:sp>
    </p:spTree>
    <p:extLst>
      <p:ext uri="{BB962C8B-B14F-4D97-AF65-F5344CB8AC3E}">
        <p14:creationId xmlns:p14="http://schemas.microsoft.com/office/powerpoint/2010/main" val="766788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DCB898-3C51-4C9E-A181-938671C4B213}" type="slidenum">
              <a:rPr lang="en-SG" smtClean="0"/>
              <a:pPr/>
              <a:t>12</a:t>
            </a:fld>
            <a:endParaRPr lang="en-SG"/>
          </a:p>
        </p:txBody>
      </p:sp>
    </p:spTree>
    <p:extLst>
      <p:ext uri="{BB962C8B-B14F-4D97-AF65-F5344CB8AC3E}">
        <p14:creationId xmlns:p14="http://schemas.microsoft.com/office/powerpoint/2010/main" val="378205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DCB898-3C51-4C9E-A181-938671C4B213}" type="slidenum">
              <a:rPr lang="en-SG" smtClean="0"/>
              <a:pPr/>
              <a:t>13</a:t>
            </a:fld>
            <a:endParaRPr lang="en-SG"/>
          </a:p>
        </p:txBody>
      </p:sp>
    </p:spTree>
    <p:extLst>
      <p:ext uri="{BB962C8B-B14F-4D97-AF65-F5344CB8AC3E}">
        <p14:creationId xmlns:p14="http://schemas.microsoft.com/office/powerpoint/2010/main" val="263427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15</a:t>
            </a:fld>
            <a:endParaRPr lang="en-SG"/>
          </a:p>
        </p:txBody>
      </p:sp>
    </p:spTree>
    <p:extLst>
      <p:ext uri="{BB962C8B-B14F-4D97-AF65-F5344CB8AC3E}">
        <p14:creationId xmlns:p14="http://schemas.microsoft.com/office/powerpoint/2010/main" val="172481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18F3B7-3696-45BF-AF4C-73856AD7B843}" type="slidenum">
              <a:rPr lang="en-SG" smtClean="0"/>
              <a:pPr>
                <a:defRPr/>
              </a:pPr>
              <a:t>16</a:t>
            </a:fld>
            <a:endParaRPr lang="en-SG"/>
          </a:p>
        </p:txBody>
      </p:sp>
    </p:spTree>
    <p:extLst>
      <p:ext uri="{BB962C8B-B14F-4D97-AF65-F5344CB8AC3E}">
        <p14:creationId xmlns:p14="http://schemas.microsoft.com/office/powerpoint/2010/main" val="1448199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C83125-FBC4-476F-A3E4-661A94981854}" type="slidenum">
              <a:rPr lang="en-US"/>
              <a:pPr>
                <a:defRPr/>
              </a:pPr>
              <a:t>‹#›</a:t>
            </a:fld>
            <a:endParaRPr lang="en-US"/>
          </a:p>
        </p:txBody>
      </p:sp>
    </p:spTree>
    <p:extLst>
      <p:ext uri="{BB962C8B-B14F-4D97-AF65-F5344CB8AC3E}">
        <p14:creationId xmlns:p14="http://schemas.microsoft.com/office/powerpoint/2010/main" val="635074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11FA3A-4AFC-4ADC-BD42-7FB28ABBC5CA}" type="slidenum">
              <a:rPr lang="en-US"/>
              <a:pPr>
                <a:defRPr/>
              </a:pPr>
              <a:t>‹#›</a:t>
            </a:fld>
            <a:endParaRPr lang="en-US"/>
          </a:p>
        </p:txBody>
      </p:sp>
    </p:spTree>
    <p:extLst>
      <p:ext uri="{BB962C8B-B14F-4D97-AF65-F5344CB8AC3E}">
        <p14:creationId xmlns:p14="http://schemas.microsoft.com/office/powerpoint/2010/main" val="16297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3476A4-7C5B-49EB-81A5-86A282772B8F}" type="slidenum">
              <a:rPr lang="en-US"/>
              <a:pPr>
                <a:defRPr/>
              </a:pPr>
              <a:t>‹#›</a:t>
            </a:fld>
            <a:endParaRPr lang="en-US"/>
          </a:p>
        </p:txBody>
      </p:sp>
    </p:spTree>
    <p:extLst>
      <p:ext uri="{BB962C8B-B14F-4D97-AF65-F5344CB8AC3E}">
        <p14:creationId xmlns:p14="http://schemas.microsoft.com/office/powerpoint/2010/main" val="17019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FFB4C55-9A55-45A0-A2A5-ECC3126D7CB8}" type="slidenum">
              <a:rPr lang="en-US"/>
              <a:pPr>
                <a:defRPr/>
              </a:pPr>
              <a:t>‹#›</a:t>
            </a:fld>
            <a:endParaRPr lang="en-US"/>
          </a:p>
        </p:txBody>
      </p:sp>
    </p:spTree>
    <p:extLst>
      <p:ext uri="{BB962C8B-B14F-4D97-AF65-F5344CB8AC3E}">
        <p14:creationId xmlns:p14="http://schemas.microsoft.com/office/powerpoint/2010/main" val="147428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24F299-2F44-4E4C-9C92-A07BA2233083}" type="slidenum">
              <a:rPr lang="en-US"/>
              <a:pPr>
                <a:defRPr/>
              </a:pPr>
              <a:t>‹#›</a:t>
            </a:fld>
            <a:endParaRPr lang="en-US"/>
          </a:p>
        </p:txBody>
      </p:sp>
    </p:spTree>
    <p:extLst>
      <p:ext uri="{BB962C8B-B14F-4D97-AF65-F5344CB8AC3E}">
        <p14:creationId xmlns:p14="http://schemas.microsoft.com/office/powerpoint/2010/main" val="422217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78293A7-5ED1-4201-8E73-621F4D118B47}" type="slidenum">
              <a:rPr lang="en-US"/>
              <a:pPr>
                <a:defRPr/>
              </a:pPr>
              <a:t>‹#›</a:t>
            </a:fld>
            <a:endParaRPr lang="en-US"/>
          </a:p>
        </p:txBody>
      </p:sp>
    </p:spTree>
    <p:extLst>
      <p:ext uri="{BB962C8B-B14F-4D97-AF65-F5344CB8AC3E}">
        <p14:creationId xmlns:p14="http://schemas.microsoft.com/office/powerpoint/2010/main" val="391802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2C4B13-925A-4B92-B8F5-AE3EEDB83CA0}" type="slidenum">
              <a:rPr lang="en-US"/>
              <a:pPr>
                <a:defRPr/>
              </a:pPr>
              <a:t>‹#›</a:t>
            </a:fld>
            <a:endParaRPr lang="en-US"/>
          </a:p>
        </p:txBody>
      </p:sp>
    </p:spTree>
    <p:extLst>
      <p:ext uri="{BB962C8B-B14F-4D97-AF65-F5344CB8AC3E}">
        <p14:creationId xmlns:p14="http://schemas.microsoft.com/office/powerpoint/2010/main" val="207747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7EB465D-2B07-4782-9D38-CDF7B0E66DA7}" type="slidenum">
              <a:rPr lang="en-US"/>
              <a:pPr>
                <a:defRPr/>
              </a:pPr>
              <a:t>‹#›</a:t>
            </a:fld>
            <a:endParaRPr lang="en-US"/>
          </a:p>
        </p:txBody>
      </p:sp>
    </p:spTree>
    <p:extLst>
      <p:ext uri="{BB962C8B-B14F-4D97-AF65-F5344CB8AC3E}">
        <p14:creationId xmlns:p14="http://schemas.microsoft.com/office/powerpoint/2010/main" val="2534410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B7F0F32-E763-409B-A0CB-46F9931D5A6C}" type="slidenum">
              <a:rPr lang="en-US"/>
              <a:pPr>
                <a:defRPr/>
              </a:pPr>
              <a:t>‹#›</a:t>
            </a:fld>
            <a:endParaRPr lang="en-US"/>
          </a:p>
        </p:txBody>
      </p:sp>
    </p:spTree>
    <p:extLst>
      <p:ext uri="{BB962C8B-B14F-4D97-AF65-F5344CB8AC3E}">
        <p14:creationId xmlns:p14="http://schemas.microsoft.com/office/powerpoint/2010/main" val="404524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1860CA-F002-46AF-ADB7-093EF444B038}" type="slidenum">
              <a:rPr lang="en-US"/>
              <a:pPr>
                <a:defRPr/>
              </a:pPr>
              <a:t>‹#›</a:t>
            </a:fld>
            <a:endParaRPr lang="en-US"/>
          </a:p>
        </p:txBody>
      </p:sp>
    </p:spTree>
    <p:extLst>
      <p:ext uri="{BB962C8B-B14F-4D97-AF65-F5344CB8AC3E}">
        <p14:creationId xmlns:p14="http://schemas.microsoft.com/office/powerpoint/2010/main" val="35145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799CA-F869-4691-B492-07707101C88A}" type="slidenum">
              <a:rPr lang="en-US"/>
              <a:pPr>
                <a:defRPr/>
              </a:pPr>
              <a:t>‹#›</a:t>
            </a:fld>
            <a:endParaRPr lang="en-US"/>
          </a:p>
        </p:txBody>
      </p:sp>
    </p:spTree>
    <p:extLst>
      <p:ext uri="{BB962C8B-B14F-4D97-AF65-F5344CB8AC3E}">
        <p14:creationId xmlns:p14="http://schemas.microsoft.com/office/powerpoint/2010/main" val="428063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2400">
                <a:solidFill>
                  <a:schemeClr val="tx1"/>
                </a:solidFill>
                <a:latin typeface="+mn-lt"/>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9BDFCA33-4A9E-4BA9-B4D1-12C44FA5ED42}" type="slidenum">
              <a:rPr lang="en-US"/>
              <a:pPr>
                <a:defRPr/>
              </a:pPr>
              <a:t>‹#›</a:t>
            </a:fld>
            <a:endParaRPr lang="en-US"/>
          </a:p>
        </p:txBody>
      </p:sp>
      <p:pic>
        <p:nvPicPr>
          <p:cNvPr id="8" name="Picture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7766" t="9717" r="11057" b="13657"/>
          <a:stretch/>
        </p:blipFill>
        <p:spPr>
          <a:xfrm>
            <a:off x="10591800" y="76200"/>
            <a:ext cx="1460377" cy="1075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1.png"/><Relationship Id="rId7"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32.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073/pnas.200872111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www.researchgate.net/deref/http%3A%2F%2Fdx.doi.org%2F10.3390%2Finfo8040140"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52.xml.rels><?xml version="1.0" encoding="UTF-8" standalone="yes"?>
<Relationships xmlns="http://schemas.openxmlformats.org/package/2006/relationships"><Relationship Id="rId3" Type="http://schemas.openxmlformats.org/officeDocument/2006/relationships/hyperlink" Target="https://cancer.sanger.ac.uk/cosmic/signatures/index.tt"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www.repository.cam.ac.uk/handle/1810/27545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github.com/steverozen/mSigHdp"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0.png"/><Relationship Id="rId1" Type="http://schemas.openxmlformats.org/officeDocument/2006/relationships/slideLayout" Target="../slideLayouts/slideLayout6.xml"/><Relationship Id="rId4" Type="http://schemas.openxmlformats.org/officeDocument/2006/relationships/image" Target="../media/image4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AlexandrovLab" TargetMode="External"/><Relationship Id="rId2" Type="http://schemas.openxmlformats.org/officeDocument/2006/relationships/hyperlink" Target="https://pypi.org/project/sigproextractor/" TargetMode="External"/><Relationship Id="rId1" Type="http://schemas.openxmlformats.org/officeDocument/2006/relationships/slideLayout" Target="../slideLayouts/slideLayout2.xml"/><Relationship Id="rId6" Type="http://schemas.openxmlformats.org/officeDocument/2006/relationships/hyperlink" Target="https://doi.org/10.1038/s41586-020-1943-3" TargetMode="External"/><Relationship Id="rId5" Type="http://schemas.openxmlformats.org/officeDocument/2006/relationships/hyperlink" Target="http://dx.doi.org/10.1016/j.celrep.2012.12.008" TargetMode="External"/><Relationship Id="rId4" Type="http://schemas.openxmlformats.org/officeDocument/2006/relationships/hyperlink" Target="https://osf.io/t6j7u/wiki/3.%20Using%20the%20Tool%20-%20Outpu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doi.org/10.1038/s41586-020-1943-3" TargetMode="External"/><Relationship Id="rId2" Type="http://schemas.openxmlformats.org/officeDocument/2006/relationships/hyperlink" Target="http://dx.doi.org/10.1016/j.celrep.2012.12.008"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static-content.springer.com/esm/art:10.1038/s41586-020-1943-3/MediaObjects/41586_2020_1943_MOESM4_ESM.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hyperlink" Target="https://doi.org/10.1038/s41586-020-1943-3"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96958" y="369333"/>
            <a:ext cx="10363200" cy="2208744"/>
          </a:xfrm>
        </p:spPr>
        <p:txBody>
          <a:bodyPr/>
          <a:lstStyle/>
          <a:p>
            <a:pPr algn="l"/>
            <a:r>
              <a:rPr lang="en-US" dirty="0"/>
              <a:t>Mutational Signatures</a:t>
            </a:r>
            <a:br>
              <a:rPr lang="en-US" dirty="0"/>
            </a:br>
            <a:r>
              <a:rPr lang="en-US" dirty="0"/>
              <a:t>Core Concepts in Bioinformatics</a:t>
            </a:r>
            <a:br>
              <a:rPr lang="en-US" dirty="0"/>
            </a:br>
            <a:r>
              <a:rPr lang="en-US" dirty="0"/>
              <a:t>2022 Jan 24</a:t>
            </a:r>
          </a:p>
        </p:txBody>
      </p:sp>
      <p:sp>
        <p:nvSpPr>
          <p:cNvPr id="7" name="Subtitle 6">
            <a:extLst>
              <a:ext uri="{FF2B5EF4-FFF2-40B4-BE49-F238E27FC236}">
                <a16:creationId xmlns:a16="http://schemas.microsoft.com/office/drawing/2014/main" id="{42932B11-9EE9-4B96-A336-1693F168355A}"/>
              </a:ext>
            </a:extLst>
          </p:cNvPr>
          <p:cNvSpPr>
            <a:spLocks noGrp="1"/>
          </p:cNvSpPr>
          <p:nvPr>
            <p:ph type="subTitle" idx="1"/>
          </p:nvPr>
        </p:nvSpPr>
        <p:spPr>
          <a:xfrm>
            <a:off x="6477000" y="3959649"/>
            <a:ext cx="5118100" cy="1287145"/>
          </a:xfrm>
        </p:spPr>
        <p:txBody>
          <a:bodyPr/>
          <a:lstStyle/>
          <a:p>
            <a:pPr algn="l"/>
            <a:r>
              <a:rPr lang="en-US" sz="2800" dirty="0"/>
              <a:t>Steven G. Rozen</a:t>
            </a:r>
          </a:p>
          <a:p>
            <a:pPr algn="l"/>
            <a:r>
              <a:rPr lang="en-US" sz="2400" dirty="0"/>
              <a:t>steverozen@pm.me</a:t>
            </a:r>
            <a:endParaRPr lang="en-SG"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1</a:t>
            </a:fld>
            <a:endParaRPr lang="en-US" dirty="0"/>
          </a:p>
        </p:txBody>
      </p:sp>
      <p:sp>
        <p:nvSpPr>
          <p:cNvPr id="2" name="Rectangle 1"/>
          <p:cNvSpPr>
            <a:spLocks noChangeArrowheads="1"/>
          </p:cNvSpPr>
          <p:nvPr/>
        </p:nvSpPr>
        <p:spPr bwMode="auto">
          <a:xfrm>
            <a:off x="152400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dirty="0">
                <a:latin typeface="Arial" panose="020B0604020202020204" pitchFamily="34"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ssl.gstatic.com/ui/v1/icons/mail/images/cleardo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1" y="1"/>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766" t="9717" r="11057" b="13657"/>
          <a:stretch/>
        </p:blipFill>
        <p:spPr>
          <a:xfrm>
            <a:off x="6477000" y="5334000"/>
            <a:ext cx="1656271" cy="121920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4717"/>
          <a:stretch/>
        </p:blipFill>
        <p:spPr>
          <a:xfrm>
            <a:off x="8305800" y="5223348"/>
            <a:ext cx="3581400" cy="1329852"/>
          </a:xfrm>
          <a:prstGeom prst="rect">
            <a:avLst/>
          </a:prstGeom>
        </p:spPr>
      </p:pic>
    </p:spTree>
    <p:extLst>
      <p:ext uri="{BB962C8B-B14F-4D97-AF65-F5344CB8AC3E}">
        <p14:creationId xmlns:p14="http://schemas.microsoft.com/office/powerpoint/2010/main" val="3576787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9919"/>
            <a:ext cx="9203718" cy="973081"/>
          </a:xfrm>
        </p:spPr>
        <p:txBody>
          <a:bodyPr>
            <a:noAutofit/>
          </a:bodyPr>
          <a:lstStyle/>
          <a:p>
            <a:pPr algn="l"/>
            <a:r>
              <a:rPr lang="en-US" sz="3600" dirty="0"/>
              <a:t>Quick review: </a:t>
            </a:r>
            <a:r>
              <a:rPr lang="en-US" sz="3600" u="sng" dirty="0"/>
              <a:t>somatic mutations</a:t>
            </a:r>
          </a:p>
        </p:txBody>
      </p:sp>
      <p:sp>
        <p:nvSpPr>
          <p:cNvPr id="3" name="Content Placeholder 2"/>
          <p:cNvSpPr>
            <a:spLocks noGrp="1"/>
          </p:cNvSpPr>
          <p:nvPr>
            <p:ph idx="1"/>
          </p:nvPr>
        </p:nvSpPr>
        <p:spPr>
          <a:xfrm>
            <a:off x="685800" y="1600200"/>
            <a:ext cx="10820400" cy="3597044"/>
          </a:xfrm>
        </p:spPr>
        <p:txBody>
          <a:bodyPr>
            <a:normAutofit/>
          </a:bodyPr>
          <a:lstStyle/>
          <a:p>
            <a:r>
              <a:rPr lang="en-US" dirty="0"/>
              <a:t>Every time our cells divide, mutations arise</a:t>
            </a:r>
          </a:p>
          <a:p>
            <a:r>
              <a:rPr lang="en-US" dirty="0"/>
              <a:t>Mutations not present in the fertilized egg are </a:t>
            </a:r>
            <a:r>
              <a:rPr lang="en-US" b="1" dirty="0"/>
              <a:t>somatic mutations</a:t>
            </a:r>
          </a:p>
          <a:p>
            <a:r>
              <a:rPr lang="en-US" dirty="0"/>
              <a:t>Our focus will be somatic mutations</a:t>
            </a:r>
          </a:p>
        </p:txBody>
      </p:sp>
      <p:sp>
        <p:nvSpPr>
          <p:cNvPr id="4" name="Slide Number Placeholder 3"/>
          <p:cNvSpPr>
            <a:spLocks noGrp="1"/>
          </p:cNvSpPr>
          <p:nvPr>
            <p:ph type="sldNum" sz="quarter" idx="12"/>
          </p:nvPr>
        </p:nvSpPr>
        <p:spPr/>
        <p:txBody>
          <a:bodyPr/>
          <a:lstStyle/>
          <a:p>
            <a:fld id="{144CE2A6-A05A-452C-9812-26D128944BAF}" type="slidenum">
              <a:rPr lang="en-US" smtClean="0"/>
              <a:t>10</a:t>
            </a:fld>
            <a:endParaRPr lang="en-US"/>
          </a:p>
        </p:txBody>
      </p:sp>
    </p:spTree>
    <p:extLst>
      <p:ext uri="{BB962C8B-B14F-4D97-AF65-F5344CB8AC3E}">
        <p14:creationId xmlns:p14="http://schemas.microsoft.com/office/powerpoint/2010/main" val="13314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1773" b="60204"/>
          <a:stretch/>
        </p:blipFill>
        <p:spPr bwMode="auto">
          <a:xfrm>
            <a:off x="3474720" y="2357440"/>
            <a:ext cx="259080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2608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ACGTCCTAGTCAAAATCGAGCC</a:t>
              </a:r>
              <a:r>
                <a:rPr lang="en-US" dirty="0"/>
                <a:t>…</a:t>
              </a:r>
            </a:p>
          </p:txBody>
        </p:sp>
      </p:grpSp>
      <p:sp>
        <p:nvSpPr>
          <p:cNvPr id="15" name="Text Box 8"/>
          <p:cNvSpPr txBox="1">
            <a:spLocks noChangeArrowheads="1"/>
          </p:cNvSpPr>
          <p:nvPr/>
        </p:nvSpPr>
        <p:spPr bwMode="auto">
          <a:xfrm>
            <a:off x="1524001"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t>
            </a:r>
            <a:r>
              <a:rPr lang="en-GB" altLang="en-US" sz="2800" dirty="0">
                <a:solidFill>
                  <a:schemeClr val="bg1"/>
                </a:solidFill>
              </a:rPr>
              <a:t>and tumour cells</a:t>
            </a:r>
          </a:p>
          <a:p>
            <a:endParaRPr lang="en-GB" altLang="en-US" sz="2800" dirty="0"/>
          </a:p>
        </p:txBody>
      </p:sp>
      <p:sp>
        <p:nvSpPr>
          <p:cNvPr id="16" name="Oval 15"/>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 name="TextBox 2"/>
          <p:cNvSpPr txBox="1"/>
          <p:nvPr/>
        </p:nvSpPr>
        <p:spPr>
          <a:xfrm>
            <a:off x="5170714" y="2068286"/>
            <a:ext cx="1306286" cy="461665"/>
          </a:xfrm>
          <a:prstGeom prst="rect">
            <a:avLst/>
          </a:prstGeom>
          <a:solidFill>
            <a:schemeClr val="bg1"/>
          </a:solidFill>
        </p:spPr>
        <p:txBody>
          <a:bodyPr wrap="square" rtlCol="0">
            <a:spAutoFit/>
          </a:bodyPr>
          <a:lstStyle/>
          <a:p>
            <a:pPr algn="ctr"/>
            <a:r>
              <a:rPr lang="en-US" sz="2400" dirty="0"/>
              <a:t>Normal</a:t>
            </a:r>
          </a:p>
        </p:txBody>
      </p:sp>
      <p:sp>
        <p:nvSpPr>
          <p:cNvPr id="19" name="TextBox 18"/>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Tree>
    <p:extLst>
      <p:ext uri="{BB962C8B-B14F-4D97-AF65-F5344CB8AC3E}">
        <p14:creationId xmlns:p14="http://schemas.microsoft.com/office/powerpoint/2010/main" val="536304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grpSp>
        <p:nvGrpSpPr>
          <p:cNvPr id="15" name="Group 14"/>
          <p:cNvGrpSpPr/>
          <p:nvPr/>
        </p:nvGrpSpPr>
        <p:grpSpPr>
          <a:xfrm>
            <a:off x="1524000" y="762000"/>
            <a:ext cx="8149591" cy="4457700"/>
            <a:chOff x="1524000" y="762000"/>
            <a:chExt cx="8149591" cy="445770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6220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spTree>
    <p:extLst>
      <p:ext uri="{BB962C8B-B14F-4D97-AF65-F5344CB8AC3E}">
        <p14:creationId xmlns:p14="http://schemas.microsoft.com/office/powerpoint/2010/main" val="2928978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grpSp>
        <p:nvGrpSpPr>
          <p:cNvPr id="15" name="Group 14"/>
          <p:cNvGrpSpPr/>
          <p:nvPr/>
        </p:nvGrpSpPr>
        <p:grpSpPr>
          <a:xfrm>
            <a:off x="1524000" y="762000"/>
            <a:ext cx="8382000" cy="5128230"/>
            <a:chOff x="1524000" y="762000"/>
            <a:chExt cx="8382000" cy="5128230"/>
          </a:xfrm>
        </p:grpSpPr>
        <p:pic>
          <p:nvPicPr>
            <p:cNvPr id="7275" name="Picture 107" descr="nature07943-f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703" b="60204"/>
            <a:stretch/>
          </p:blipFill>
          <p:spPr bwMode="auto">
            <a:xfrm>
              <a:off x="3467100" y="2357440"/>
              <a:ext cx="4743450" cy="835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2343150"/>
              <a:ext cx="268605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p:nvSpPr>
          <p:spPr>
            <a:xfrm>
              <a:off x="6096000" y="2286000"/>
              <a:ext cx="1600200" cy="285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p:cNvGrpSpPr/>
            <p:nvPr/>
          </p:nvGrpSpPr>
          <p:grpSpPr>
            <a:xfrm>
              <a:off x="2895602" y="3314700"/>
              <a:ext cx="3348989" cy="826532"/>
              <a:chOff x="304800" y="3276600"/>
              <a:chExt cx="4465319" cy="1102043"/>
            </a:xfrm>
          </p:grpSpPr>
          <p:sp>
            <p:nvSpPr>
              <p:cNvPr id="4" name="Down Arrow 3"/>
              <p:cNvSpPr/>
              <p:nvPr/>
            </p:nvSpPr>
            <p:spPr>
              <a:xfrm>
                <a:off x="39624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304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00B0F0"/>
                    </a:solidFill>
                  </a:rPr>
                  <a:t>A</a:t>
                </a:r>
                <a:r>
                  <a:rPr lang="en-US" dirty="0" err="1"/>
                  <a:t>AAATCGAGCC</a:t>
                </a:r>
                <a:r>
                  <a:rPr lang="en-US" dirty="0"/>
                  <a:t>…</a:t>
                </a:r>
              </a:p>
            </p:txBody>
          </p:sp>
        </p:grpSp>
        <p:grpSp>
          <p:nvGrpSpPr>
            <p:cNvPr id="9" name="Group 8"/>
            <p:cNvGrpSpPr/>
            <p:nvPr/>
          </p:nvGrpSpPr>
          <p:grpSpPr>
            <a:xfrm>
              <a:off x="6324602" y="3314700"/>
              <a:ext cx="3348989" cy="826532"/>
              <a:chOff x="4876800" y="3276600"/>
              <a:chExt cx="4465319" cy="1102043"/>
            </a:xfrm>
          </p:grpSpPr>
          <p:sp>
            <p:nvSpPr>
              <p:cNvPr id="13" name="Down Arrow 12"/>
              <p:cNvSpPr/>
              <p:nvPr/>
            </p:nvSpPr>
            <p:spPr>
              <a:xfrm>
                <a:off x="6781800" y="3276600"/>
                <a:ext cx="4572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876800" y="3886200"/>
                <a:ext cx="4465319" cy="492443"/>
              </a:xfrm>
              <a:prstGeom prst="rect">
                <a:avLst/>
              </a:prstGeom>
              <a:noFill/>
            </p:spPr>
            <p:txBody>
              <a:bodyPr wrap="square" rtlCol="0">
                <a:spAutoFit/>
              </a:bodyPr>
              <a:lstStyle/>
              <a:p>
                <a:r>
                  <a:rPr lang="en-US" dirty="0"/>
                  <a:t>…</a:t>
                </a:r>
                <a:r>
                  <a:rPr lang="en-US" dirty="0" err="1"/>
                  <a:t>ACGTCCTAGTC</a:t>
                </a:r>
                <a:r>
                  <a:rPr lang="en-US" b="1" dirty="0" err="1">
                    <a:solidFill>
                      <a:srgbClr val="FF0000"/>
                    </a:solidFill>
                  </a:rPr>
                  <a:t>T</a:t>
                </a:r>
                <a:r>
                  <a:rPr lang="en-US" dirty="0" err="1"/>
                  <a:t>AAATCGAGCC</a:t>
                </a:r>
                <a:r>
                  <a:rPr lang="en-US" dirty="0"/>
                  <a:t>…</a:t>
                </a:r>
              </a:p>
            </p:txBody>
          </p:sp>
        </p:grpSp>
        <p:sp>
          <p:nvSpPr>
            <p:cNvPr id="3" name="Right Arrow 2"/>
            <p:cNvSpPr/>
            <p:nvPr/>
          </p:nvSpPr>
          <p:spPr>
            <a:xfrm rot="19111568">
              <a:off x="3868629" y="4267846"/>
              <a:ext cx="7429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rot="19111568">
              <a:off x="7183329" y="4267845"/>
              <a:ext cx="742950" cy="2857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054805" y="4686301"/>
              <a:ext cx="3368423" cy="461665"/>
            </a:xfrm>
            <a:prstGeom prst="rect">
              <a:avLst/>
            </a:prstGeom>
            <a:noFill/>
          </p:spPr>
          <p:txBody>
            <a:bodyPr wrap="none" rtlCol="0">
              <a:spAutoFit/>
            </a:bodyPr>
            <a:lstStyle/>
            <a:p>
              <a:pPr algn="ctr"/>
              <a:r>
                <a:rPr lang="en-US" sz="2100" dirty="0">
                  <a:solidFill>
                    <a:srgbClr val="FF0000"/>
                  </a:solidFill>
                </a:rPr>
                <a:t>Somatic mutation from </a:t>
              </a:r>
              <a:r>
                <a:rPr lang="en-US" sz="2400" b="1" dirty="0">
                  <a:solidFill>
                    <a:srgbClr val="00B0F0"/>
                  </a:solidFill>
                </a:rPr>
                <a:t>A</a:t>
              </a:r>
              <a:r>
                <a:rPr lang="en-US" sz="2100" dirty="0"/>
                <a:t> &gt; </a:t>
              </a:r>
              <a:r>
                <a:rPr lang="en-US" sz="2400" b="1" dirty="0">
                  <a:solidFill>
                    <a:srgbClr val="FF0000"/>
                  </a:solidFill>
                </a:rPr>
                <a:t>T</a:t>
              </a:r>
            </a:p>
          </p:txBody>
        </p:sp>
        <p:sp>
          <p:nvSpPr>
            <p:cNvPr id="17" name="Oval 16"/>
            <p:cNvSpPr/>
            <p:nvPr/>
          </p:nvSpPr>
          <p:spPr>
            <a:xfrm>
              <a:off x="558165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8" name="Oval 17"/>
            <p:cNvSpPr/>
            <p:nvPr/>
          </p:nvSpPr>
          <p:spPr>
            <a:xfrm>
              <a:off x="7696200" y="2514600"/>
              <a:ext cx="571500" cy="742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 Box 8"/>
            <p:cNvSpPr txBox="1">
              <a:spLocks noChangeArrowheads="1"/>
            </p:cNvSpPr>
            <p:nvPr/>
          </p:nvSpPr>
          <p:spPr bwMode="auto">
            <a:xfrm>
              <a:off x="1524000" y="762000"/>
              <a:ext cx="6542313"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detect somatic mutations by DNA sequencing normal cells and tumour cells</a:t>
              </a:r>
            </a:p>
            <a:p>
              <a:endParaRPr lang="en-GB" altLang="en-US" sz="2800" dirty="0"/>
            </a:p>
          </p:txBody>
        </p:sp>
        <p:sp>
          <p:nvSpPr>
            <p:cNvPr id="21" name="TextBox 20"/>
            <p:cNvSpPr txBox="1"/>
            <p:nvPr/>
          </p:nvSpPr>
          <p:spPr>
            <a:xfrm>
              <a:off x="5268686" y="2100943"/>
              <a:ext cx="1306286" cy="461665"/>
            </a:xfrm>
            <a:prstGeom prst="rect">
              <a:avLst/>
            </a:prstGeom>
            <a:solidFill>
              <a:schemeClr val="bg1"/>
            </a:solidFill>
          </p:spPr>
          <p:txBody>
            <a:bodyPr wrap="square" rtlCol="0">
              <a:spAutoFit/>
            </a:bodyPr>
            <a:lstStyle/>
            <a:p>
              <a:pPr algn="ctr"/>
              <a:r>
                <a:rPr lang="en-US" sz="2400" dirty="0"/>
                <a:t>Normal</a:t>
              </a:r>
            </a:p>
          </p:txBody>
        </p:sp>
        <p:sp>
          <p:nvSpPr>
            <p:cNvPr id="22" name="TextBox 21"/>
            <p:cNvSpPr txBox="1"/>
            <p:nvPr/>
          </p:nvSpPr>
          <p:spPr>
            <a:xfrm>
              <a:off x="7347857" y="2090057"/>
              <a:ext cx="1306286" cy="461665"/>
            </a:xfrm>
            <a:prstGeom prst="rect">
              <a:avLst/>
            </a:prstGeom>
            <a:solidFill>
              <a:schemeClr val="bg1"/>
            </a:solidFill>
          </p:spPr>
          <p:txBody>
            <a:bodyPr wrap="square" rtlCol="0">
              <a:spAutoFit/>
            </a:bodyPr>
            <a:lstStyle/>
            <a:p>
              <a:pPr algn="ctr"/>
              <a:r>
                <a:rPr lang="en-US" sz="2400" dirty="0"/>
                <a:t>Tumour</a:t>
              </a:r>
            </a:p>
          </p:txBody>
        </p:sp>
        <p:grpSp>
          <p:nvGrpSpPr>
            <p:cNvPr id="12" name="Group 11"/>
            <p:cNvGrpSpPr/>
            <p:nvPr/>
          </p:nvGrpSpPr>
          <p:grpSpPr>
            <a:xfrm>
              <a:off x="5486400" y="5105400"/>
              <a:ext cx="4419600" cy="784830"/>
              <a:chOff x="5486400" y="5105400"/>
              <a:chExt cx="4419600" cy="784830"/>
            </a:xfrm>
          </p:grpSpPr>
          <p:sp>
            <p:nvSpPr>
              <p:cNvPr id="23" name="TextBox 22"/>
              <p:cNvSpPr txBox="1"/>
              <p:nvPr/>
            </p:nvSpPr>
            <p:spPr>
              <a:xfrm>
                <a:off x="5486400" y="5105400"/>
                <a:ext cx="4419600" cy="784830"/>
              </a:xfrm>
              <a:prstGeom prst="rect">
                <a:avLst/>
              </a:prstGeom>
              <a:noFill/>
            </p:spPr>
            <p:txBody>
              <a:bodyPr wrap="square" rtlCol="0">
                <a:spAutoFit/>
              </a:bodyPr>
              <a:lstStyle/>
              <a:p>
                <a:r>
                  <a:rPr lang="en-US" sz="2100" dirty="0"/>
                  <a:t>C</a:t>
                </a:r>
                <a:r>
                  <a:rPr lang="en-US" sz="2400" b="1" dirty="0">
                    <a:solidFill>
                      <a:srgbClr val="00B0F0"/>
                    </a:solidFill>
                  </a:rPr>
                  <a:t>A</a:t>
                </a:r>
                <a:r>
                  <a:rPr lang="en-US" sz="2100" dirty="0"/>
                  <a:t>A &gt; C</a:t>
                </a:r>
                <a:r>
                  <a:rPr lang="en-US" sz="2400" b="1" dirty="0">
                    <a:solidFill>
                      <a:srgbClr val="FF0000"/>
                    </a:solidFill>
                  </a:rPr>
                  <a:t>T</a:t>
                </a:r>
                <a:r>
                  <a:rPr lang="en-US" sz="2100" dirty="0"/>
                  <a:t>A        trinucleotide context: information in neighboring bases</a:t>
                </a:r>
              </a:p>
            </p:txBody>
          </p:sp>
          <p:sp>
            <p:nvSpPr>
              <p:cNvPr id="11" name="Right Arrow 10"/>
              <p:cNvSpPr/>
              <p:nvPr/>
            </p:nvSpPr>
            <p:spPr>
              <a:xfrm>
                <a:off x="6934200" y="51816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 Box 8"/>
          <p:cNvSpPr txBox="1">
            <a:spLocks noChangeArrowheads="1"/>
          </p:cNvSpPr>
          <p:nvPr/>
        </p:nvSpPr>
        <p:spPr bwMode="auto">
          <a:xfrm>
            <a:off x="1295400" y="2057400"/>
            <a:ext cx="3276600" cy="14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pPr>
              <a:lnSpc>
                <a:spcPts val="700"/>
              </a:lnSpc>
            </a:pPr>
            <a:endParaRPr lang="en-GB" altLang="en-US" sz="2800" dirty="0"/>
          </a:p>
          <a:p>
            <a:r>
              <a:rPr lang="en-GB" altLang="en-US" sz="2800" dirty="0"/>
              <a:t>We look for the variants found only in the tumor</a:t>
            </a:r>
          </a:p>
        </p:txBody>
      </p:sp>
      <p:sp>
        <p:nvSpPr>
          <p:cNvPr id="19" name="Rectangle 18">
            <a:extLst>
              <a:ext uri="{FF2B5EF4-FFF2-40B4-BE49-F238E27FC236}">
                <a16:creationId xmlns:a16="http://schemas.microsoft.com/office/drawing/2014/main" id="{32829A7A-B17F-4EF8-BC62-05EA1CDDBCF1}"/>
              </a:ext>
            </a:extLst>
          </p:cNvPr>
          <p:cNvSpPr/>
          <p:nvPr/>
        </p:nvSpPr>
        <p:spPr>
          <a:xfrm rot="19096292">
            <a:off x="1004630" y="2490479"/>
            <a:ext cx="9525847" cy="1754326"/>
          </a:xfrm>
          <a:prstGeom prst="rect">
            <a:avLst/>
          </a:prstGeom>
          <a:solidFill>
            <a:schemeClr val="bg1"/>
          </a:solidFill>
          <a:effectLst>
            <a:outerShdw blurRad="50800" dist="444500" dir="2700000" algn="tl" rotWithShape="0">
              <a:prstClr val="black">
                <a:alpha val="40000"/>
              </a:prstClr>
            </a:outerShdw>
          </a:effectLst>
        </p:spPr>
        <p:txBody>
          <a:bodyPr wrap="squar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Willie Yu showed the pipeline for this last week</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40674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7" descr="nature07943-f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500" t="9585" r="12000" b="60204"/>
          <a:stretch/>
        </p:blipFill>
        <p:spPr bwMode="auto">
          <a:xfrm>
            <a:off x="5881008" y="2598965"/>
            <a:ext cx="1170297" cy="16261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7" name="Content Placeholder 6"/>
          <p:cNvSpPr>
            <a:spLocks noGrp="1"/>
          </p:cNvSpPr>
          <p:nvPr>
            <p:ph idx="4294967295"/>
          </p:nvPr>
        </p:nvSpPr>
        <p:spPr>
          <a:xfrm>
            <a:off x="457200" y="1143000"/>
            <a:ext cx="10015538" cy="1028700"/>
          </a:xfrm>
        </p:spPr>
        <p:txBody>
          <a:bodyPr>
            <a:noAutofit/>
          </a:bodyPr>
          <a:lstStyle/>
          <a:p>
            <a:r>
              <a:rPr lang="en-US" sz="2400" dirty="0"/>
              <a:t>We look at all mutations (most are not causing the cancer; they are innocent bystanders)</a:t>
            </a:r>
          </a:p>
          <a:p>
            <a:r>
              <a:rPr lang="en-US" sz="2400" dirty="0"/>
              <a:t>We want to know: what mutated (changed) the DNA?</a:t>
            </a:r>
          </a:p>
          <a:p>
            <a:endParaRPr lang="en-US" sz="2400" dirty="0"/>
          </a:p>
          <a:p>
            <a:pPr>
              <a:buNone/>
            </a:pPr>
            <a:endParaRPr lang="en-US" sz="2400" dirty="0"/>
          </a:p>
          <a:p>
            <a:endParaRPr lang="en-US" sz="2400" dirty="0"/>
          </a:p>
          <a:p>
            <a:pPr>
              <a:buNone/>
            </a:pPr>
            <a:endParaRPr lang="en-US" sz="2400" dirty="0"/>
          </a:p>
        </p:txBody>
      </p:sp>
      <p:sp>
        <p:nvSpPr>
          <p:cNvPr id="9" name="Lightning Bolt 8"/>
          <p:cNvSpPr/>
          <p:nvPr/>
        </p:nvSpPr>
        <p:spPr>
          <a:xfrm>
            <a:off x="4509407" y="2827565"/>
            <a:ext cx="1657350" cy="51435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1" name="Rectangle 10"/>
          <p:cNvSpPr/>
          <p:nvPr/>
        </p:nvSpPr>
        <p:spPr>
          <a:xfrm>
            <a:off x="4124599" y="2187486"/>
            <a:ext cx="1813559" cy="1985159"/>
          </a:xfrm>
          <a:prstGeom prst="rect">
            <a:avLst/>
          </a:prstGeom>
          <a:noFill/>
        </p:spPr>
        <p:txBody>
          <a:bodyPr wrap="square" lIns="68580" tIns="34290" rIns="68580" bIns="3429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2450" b="1" dirty="0">
                <a:ln w="11430"/>
                <a:solidFill>
                  <a:srgbClr val="FF0000"/>
                </a:solidFill>
                <a:effectLst>
                  <a:outerShdw blurRad="80000" dist="40000" dir="5040000" algn="tl">
                    <a:srgbClr val="000000">
                      <a:alpha val="30000"/>
                    </a:srgbClr>
                  </a:outerShdw>
                </a:effectLst>
              </a:rPr>
              <a:t>?</a:t>
            </a:r>
            <a:endParaRPr lang="en-SG" sz="12450" b="1" dirty="0">
              <a:ln w="11430"/>
              <a:solidFill>
                <a:srgbClr val="FF0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21455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a:t>
            </a:r>
            <a:br>
              <a:rPr lang="en-US" altLang="en-US" sz="2800" dirty="0"/>
            </a:br>
            <a:r>
              <a:rPr lang="en-US" altLang="en-US" sz="2800" dirty="0"/>
              <a:t>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15</a:t>
            </a:fld>
            <a:endParaRPr lang="en-US"/>
          </a:p>
        </p:txBody>
      </p:sp>
      <p:sp>
        <p:nvSpPr>
          <p:cNvPr id="13" name="TextBox 12"/>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343400" y="2819401"/>
            <a:ext cx="3505200" cy="2932568"/>
            <a:chOff x="2514600" y="2760883"/>
            <a:chExt cx="3943350" cy="2461241"/>
          </a:xfrm>
        </p:grpSpPr>
        <p:sp>
          <p:nvSpPr>
            <p:cNvPr id="32" name="TextBox 31"/>
            <p:cNvSpPr txBox="1"/>
            <p:nvPr/>
          </p:nvSpPr>
          <p:spPr>
            <a:xfrm>
              <a:off x="2514600" y="3336460"/>
              <a:ext cx="3943350" cy="1885664"/>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C</a:t>
              </a:r>
              <a:r>
                <a:rPr lang="en-US" sz="2000" b="1" dirty="0"/>
                <a:t>T</a:t>
              </a:r>
              <a:r>
                <a:rPr lang="en-US" sz="2000" dirty="0"/>
                <a:t>G mutations</a:t>
              </a:r>
            </a:p>
          </p:txBody>
        </p:sp>
        <p:cxnSp>
          <p:nvCxnSpPr>
            <p:cNvPr id="35" name="Straight Arrow Connector 34"/>
            <p:cNvCxnSpPr/>
            <p:nvPr/>
          </p:nvCxnSpPr>
          <p:spPr>
            <a:xfrm flipV="1">
              <a:off x="4229100" y="2760883"/>
              <a:ext cx="685800" cy="63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9600" y="3276600"/>
            <a:ext cx="3200400" cy="1323439"/>
          </a:xfrm>
          <a:prstGeom prst="rect">
            <a:avLst/>
          </a:prstGeom>
          <a:noFill/>
        </p:spPr>
        <p:txBody>
          <a:bodyPr wrap="square" rtlCol="0">
            <a:spAutoFit/>
          </a:bodyPr>
          <a:lstStyle/>
          <a:p>
            <a:pPr algn="ctr"/>
            <a:r>
              <a:rPr lang="en-US" sz="2000" dirty="0"/>
              <a:t>Each bar represents the total number of single nucleotide mutations in a particular trinucleotide context </a:t>
            </a:r>
          </a:p>
        </p:txBody>
      </p:sp>
      <p:grpSp>
        <p:nvGrpSpPr>
          <p:cNvPr id="33" name="Group 32"/>
          <p:cNvGrpSpPr/>
          <p:nvPr/>
        </p:nvGrpSpPr>
        <p:grpSpPr>
          <a:xfrm rot="16200000">
            <a:off x="557625" y="1673450"/>
            <a:ext cx="1189621" cy="1200329"/>
            <a:chOff x="2160775" y="4842302"/>
            <a:chExt cx="1189621" cy="1200329"/>
          </a:xfrm>
        </p:grpSpPr>
        <p:sp>
          <p:nvSpPr>
            <p:cNvPr id="36" name="TextBox 35"/>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38" name="Straight Arrow Connector 3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28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8720" t="35383" r="17262" b="25633"/>
          <a:stretch/>
        </p:blipFill>
        <p:spPr>
          <a:xfrm>
            <a:off x="152400" y="1295400"/>
            <a:ext cx="10025469" cy="1511300"/>
          </a:xfrm>
          <a:prstGeom prst="rect">
            <a:avLst/>
          </a:prstGeom>
        </p:spPr>
      </p:pic>
      <p:sp>
        <p:nvSpPr>
          <p:cNvPr id="24" name="Rectangle 23"/>
          <p:cNvSpPr/>
          <p:nvPr/>
        </p:nvSpPr>
        <p:spPr>
          <a:xfrm>
            <a:off x="5943600" y="144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42"/>
          <p:cNvSpPr>
            <a:spLocks noGrp="1"/>
          </p:cNvSpPr>
          <p:nvPr>
            <p:ph type="title"/>
          </p:nvPr>
        </p:nvSpPr>
        <p:spPr>
          <a:xfrm>
            <a:off x="152400" y="152400"/>
            <a:ext cx="8769350" cy="990600"/>
          </a:xfrm>
        </p:spPr>
        <p:txBody>
          <a:bodyPr/>
          <a:lstStyle/>
          <a:p>
            <a:pPr algn="l" eaLnBrk="1" hangingPunct="1"/>
            <a:r>
              <a:rPr lang="en-US" altLang="en-US" sz="2800" u="sng" dirty="0"/>
              <a:t>Mutational signature</a:t>
            </a:r>
            <a:r>
              <a:rPr lang="en-US" altLang="en-US" sz="2800" dirty="0"/>
              <a:t> in an AA-exposed upper tract urothelial carcinoma</a:t>
            </a:r>
            <a:endParaRPr lang="en-SG" altLang="en-US" sz="2800" dirty="0">
              <a:solidFill>
                <a:srgbClr val="FF0000"/>
              </a:solidFill>
            </a:endParaRPr>
          </a:p>
        </p:txBody>
      </p:sp>
      <p:sp>
        <p:nvSpPr>
          <p:cNvPr id="3" name="Slide Number Placeholder 2"/>
          <p:cNvSpPr>
            <a:spLocks noGrp="1"/>
          </p:cNvSpPr>
          <p:nvPr>
            <p:ph type="sldNum" sz="quarter" idx="12"/>
          </p:nvPr>
        </p:nvSpPr>
        <p:spPr/>
        <p:txBody>
          <a:bodyPr/>
          <a:lstStyle/>
          <a:p>
            <a:pPr>
              <a:defRPr/>
            </a:pPr>
            <a:fld id="{FFFB4C55-9A55-45A0-A2A5-ECC3126D7CB8}" type="slidenum">
              <a:rPr lang="en-US" smtClean="0"/>
              <a:pPr>
                <a:defRPr/>
              </a:pPr>
              <a:t>16</a:t>
            </a:fld>
            <a:endParaRPr lang="en-US"/>
          </a:p>
        </p:txBody>
      </p:sp>
      <p:sp>
        <p:nvSpPr>
          <p:cNvPr id="28" name="Rectangle 2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44200" y="2667000"/>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1219200"/>
            <a:ext cx="3657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134600" y="1295400"/>
            <a:ext cx="1143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6629400" y="2743199"/>
            <a:ext cx="4724400" cy="1012683"/>
            <a:chOff x="5105400" y="2438402"/>
            <a:chExt cx="5248756" cy="1237538"/>
          </a:xfrm>
        </p:grpSpPr>
        <p:sp>
          <p:nvSpPr>
            <p:cNvPr id="40" name="TextBox 39"/>
            <p:cNvSpPr txBox="1"/>
            <p:nvPr/>
          </p:nvSpPr>
          <p:spPr>
            <a:xfrm>
              <a:off x="6294781" y="2810876"/>
              <a:ext cx="4059375" cy="865064"/>
            </a:xfrm>
            <a:prstGeom prst="rect">
              <a:avLst/>
            </a:prstGeom>
            <a:noFill/>
          </p:spPr>
          <p:txBody>
            <a:bodyPr wrap="square" rtlCol="0">
              <a:spAutoFit/>
            </a:bodyPr>
            <a:lstStyle/>
            <a:p>
              <a:pPr algn="ctr"/>
              <a:r>
                <a:rPr lang="en-US" sz="2000" dirty="0"/>
                <a:t>A</a:t>
              </a:r>
              <a:r>
                <a:rPr lang="en-US" sz="2000" b="1" dirty="0"/>
                <a:t>A</a:t>
              </a:r>
              <a:r>
                <a:rPr lang="en-US" sz="2000" dirty="0"/>
                <a:t>G &gt; A</a:t>
              </a:r>
              <a:r>
                <a:rPr lang="en-US" sz="2000" b="1" dirty="0"/>
                <a:t>T</a:t>
              </a:r>
              <a:r>
                <a:rPr lang="en-US" sz="2000" dirty="0"/>
                <a:t>G mutations</a:t>
              </a:r>
            </a:p>
            <a:p>
              <a:pPr algn="ctr"/>
              <a:r>
                <a:rPr lang="en-US" sz="2000" dirty="0"/>
                <a:t>Not as many</a:t>
              </a:r>
            </a:p>
          </p:txBody>
        </p:sp>
        <p:cxnSp>
          <p:nvCxnSpPr>
            <p:cNvPr id="41" name="Straight Arrow Connector 40"/>
            <p:cNvCxnSpPr/>
            <p:nvPr/>
          </p:nvCxnSpPr>
          <p:spPr>
            <a:xfrm flipH="1" flipV="1">
              <a:off x="5105400" y="2438402"/>
              <a:ext cx="1777804" cy="465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28600" y="2819400"/>
            <a:ext cx="5638800" cy="1774686"/>
            <a:chOff x="228600" y="2819400"/>
            <a:chExt cx="5638800" cy="1774686"/>
          </a:xfrm>
        </p:grpSpPr>
        <p:grpSp>
          <p:nvGrpSpPr>
            <p:cNvPr id="42" name="Group 41"/>
            <p:cNvGrpSpPr/>
            <p:nvPr/>
          </p:nvGrpSpPr>
          <p:grpSpPr>
            <a:xfrm>
              <a:off x="228600" y="3200400"/>
              <a:ext cx="4038599" cy="1393686"/>
              <a:chOff x="4564773" y="2159042"/>
              <a:chExt cx="5730652" cy="1703138"/>
            </a:xfrm>
          </p:grpSpPr>
          <p:sp>
            <p:nvSpPr>
              <p:cNvPr id="43" name="TextBox 42"/>
              <p:cNvSpPr txBox="1"/>
              <p:nvPr/>
            </p:nvSpPr>
            <p:spPr>
              <a:xfrm>
                <a:off x="4564773" y="2997116"/>
                <a:ext cx="5730652" cy="865064"/>
              </a:xfrm>
              <a:prstGeom prst="rect">
                <a:avLst/>
              </a:prstGeom>
              <a:noFill/>
            </p:spPr>
            <p:txBody>
              <a:bodyPr wrap="square" rtlCol="0">
                <a:spAutoFit/>
              </a:bodyPr>
              <a:lstStyle/>
              <a:p>
                <a:pPr algn="ctr"/>
                <a:r>
                  <a:rPr lang="en-US" sz="2000" dirty="0"/>
                  <a:t>Mutations from C to A, C to G,  C to T</a:t>
                </a:r>
              </a:p>
              <a:p>
                <a:pPr algn="ctr"/>
                <a:r>
                  <a:rPr lang="en-US" sz="2000" dirty="0"/>
                  <a:t>Almost none</a:t>
                </a:r>
              </a:p>
            </p:txBody>
          </p:sp>
          <p:cxnSp>
            <p:nvCxnSpPr>
              <p:cNvPr id="44" name="Straight Arrow Connector 43"/>
              <p:cNvCxnSpPr/>
              <p:nvPr/>
            </p:nvCxnSpPr>
            <p:spPr>
              <a:xfrm flipV="1">
                <a:off x="8565417" y="2159042"/>
                <a:ext cx="1081258" cy="838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Left Brace 9"/>
            <p:cNvSpPr/>
            <p:nvPr/>
          </p:nvSpPr>
          <p:spPr>
            <a:xfrm rot="16200000">
              <a:off x="3657600" y="914400"/>
              <a:ext cx="304800" cy="4114800"/>
            </a:xfrm>
            <a:prstGeom prst="leftBrace">
              <a:avLst>
                <a:gd name="adj1" fmla="val 6153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5" name="Picture 24"/>
          <p:cNvPicPr>
            <a:picLocks/>
          </p:cNvPicPr>
          <p:nvPr/>
        </p:nvPicPr>
        <p:blipFill rotWithShape="1">
          <a:blip r:embed="rId4" cstate="print">
            <a:extLst>
              <a:ext uri="{28A0092B-C50C-407E-A947-70E740481C1C}">
                <a14:useLocalDpi xmlns:a14="http://schemas.microsoft.com/office/drawing/2010/main" val="0"/>
              </a:ext>
            </a:extLst>
          </a:blip>
          <a:srcRect l="27894" t="22696" r="41401" b="11583"/>
          <a:stretch/>
        </p:blipFill>
        <p:spPr>
          <a:xfrm flipH="1">
            <a:off x="9067800" y="304800"/>
            <a:ext cx="883535" cy="2223515"/>
          </a:xfrm>
          <a:prstGeom prst="rect">
            <a:avLst/>
          </a:prstGeom>
        </p:spPr>
      </p:pic>
      <p:cxnSp>
        <p:nvCxnSpPr>
          <p:cNvPr id="7" name="Straight Arrow Connector 6"/>
          <p:cNvCxnSpPr/>
          <p:nvPr/>
        </p:nvCxnSpPr>
        <p:spPr>
          <a:xfrm flipV="1">
            <a:off x="8229600" y="685800"/>
            <a:ext cx="1295400"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343400" y="2819400"/>
            <a:ext cx="3505200" cy="2932571"/>
            <a:chOff x="2514600" y="2760882"/>
            <a:chExt cx="3943350" cy="2461243"/>
          </a:xfrm>
        </p:grpSpPr>
        <p:sp>
          <p:nvSpPr>
            <p:cNvPr id="33" name="TextBox 32"/>
            <p:cNvSpPr txBox="1"/>
            <p:nvPr/>
          </p:nvSpPr>
          <p:spPr>
            <a:xfrm>
              <a:off x="2514600" y="3336460"/>
              <a:ext cx="3943350" cy="1885665"/>
            </a:xfrm>
            <a:prstGeom prst="rect">
              <a:avLst/>
            </a:prstGeom>
            <a:noFill/>
          </p:spPr>
          <p:txBody>
            <a:bodyPr wrap="square" rtlCol="0">
              <a:spAutoFit/>
            </a:bodyPr>
            <a:lstStyle/>
            <a:p>
              <a:pPr algn="ctr"/>
              <a:r>
                <a:rPr lang="en-US" sz="2000" dirty="0"/>
                <a:t>Highest bar represents the number of C</a:t>
              </a:r>
              <a:r>
                <a:rPr lang="en-US" sz="2000" b="1" dirty="0"/>
                <a:t>A</a:t>
              </a:r>
              <a:r>
                <a:rPr lang="en-US" sz="2000" dirty="0"/>
                <a:t>G to C</a:t>
              </a:r>
              <a:r>
                <a:rPr lang="en-US" sz="2000" b="1" dirty="0"/>
                <a:t>T</a:t>
              </a:r>
              <a:r>
                <a:rPr lang="en-US" sz="2000" dirty="0"/>
                <a:t>G mutations across the entire genome</a:t>
              </a:r>
            </a:p>
            <a:p>
              <a:pPr algn="ctr"/>
              <a:endParaRPr lang="en-US" sz="2000" dirty="0"/>
            </a:p>
            <a:p>
              <a:pPr algn="ctr"/>
              <a:r>
                <a:rPr lang="en-US" sz="2000" dirty="0"/>
                <a:t>The higher the bar, the more C</a:t>
              </a:r>
              <a:r>
                <a:rPr lang="en-US" sz="2000" b="1" dirty="0"/>
                <a:t>A</a:t>
              </a:r>
              <a:r>
                <a:rPr lang="en-US" sz="2000" dirty="0"/>
                <a:t>G to </a:t>
              </a:r>
              <a:r>
                <a:rPr lang="en-US" sz="2000" dirty="0" err="1"/>
                <a:t>C</a:t>
              </a:r>
              <a:r>
                <a:rPr lang="en-US" sz="2000" b="1" dirty="0" err="1"/>
                <a:t>T</a:t>
              </a:r>
              <a:r>
                <a:rPr lang="en-US" sz="2000" dirty="0" err="1"/>
                <a:t>G</a:t>
              </a:r>
              <a:r>
                <a:rPr lang="en-US" sz="2000" dirty="0"/>
                <a:t> mutations</a:t>
              </a:r>
            </a:p>
          </p:txBody>
        </p:sp>
        <p:cxnSp>
          <p:nvCxnSpPr>
            <p:cNvPr id="36" name="Straight Arrow Connector 35"/>
            <p:cNvCxnSpPr/>
            <p:nvPr/>
          </p:nvCxnSpPr>
          <p:spPr>
            <a:xfrm flipV="1">
              <a:off x="4229100" y="2760882"/>
              <a:ext cx="685800" cy="639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6200000">
            <a:off x="557625" y="1673450"/>
            <a:ext cx="1189621" cy="1200329"/>
            <a:chOff x="2160775" y="4842302"/>
            <a:chExt cx="1189621" cy="1200329"/>
          </a:xfrm>
        </p:grpSpPr>
        <p:sp>
          <p:nvSpPr>
            <p:cNvPr id="47" name="TextBox 46"/>
            <p:cNvSpPr txBox="1"/>
            <p:nvPr/>
          </p:nvSpPr>
          <p:spPr>
            <a:xfrm>
              <a:off x="2160775" y="4842302"/>
              <a:ext cx="1189621" cy="1200329"/>
            </a:xfrm>
            <a:prstGeom prst="rect">
              <a:avLst/>
            </a:prstGeom>
            <a:solidFill>
              <a:schemeClr val="bg1"/>
            </a:solidFill>
          </p:spPr>
          <p:txBody>
            <a:bodyPr wrap="none" rtlCol="0">
              <a:spAutoFit/>
            </a:bodyPr>
            <a:lstStyle/>
            <a:p>
              <a:pPr algn="ctr"/>
              <a:endParaRPr lang="en-US" altLang="zh-CN" dirty="0"/>
            </a:p>
            <a:p>
              <a:pPr algn="ctr"/>
              <a:r>
                <a:rPr lang="en-US" altLang="zh-CN" dirty="0"/>
                <a:t>More</a:t>
              </a:r>
            </a:p>
            <a:p>
              <a:pPr algn="ctr"/>
              <a:r>
                <a:rPr lang="en-US" altLang="zh-CN" dirty="0"/>
                <a:t> mutations</a:t>
              </a:r>
            </a:p>
            <a:p>
              <a:pPr algn="ctr"/>
              <a:endParaRPr lang="en-US" dirty="0"/>
            </a:p>
          </p:txBody>
        </p:sp>
        <p:cxnSp>
          <p:nvCxnSpPr>
            <p:cNvPr id="48" name="Straight Arrow Connector 47"/>
            <p:cNvCxnSpPr/>
            <p:nvPr/>
          </p:nvCxnSpPr>
          <p:spPr>
            <a:xfrm>
              <a:off x="2234572" y="5814030"/>
              <a:ext cx="106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429000" y="6096000"/>
            <a:ext cx="4695773" cy="369332"/>
          </a:xfrm>
          <a:prstGeom prst="rect">
            <a:avLst/>
          </a:prstGeom>
          <a:noFill/>
        </p:spPr>
        <p:txBody>
          <a:bodyPr wrap="none" rtlCol="0">
            <a:spAutoFit/>
          </a:bodyPr>
          <a:lstStyle/>
          <a:p>
            <a:r>
              <a:rPr lang="en-US" dirty="0"/>
              <a:t>Poon et al, Science Translational Medicine, 2013</a:t>
            </a:r>
          </a:p>
        </p:txBody>
      </p:sp>
    </p:spTree>
    <p:extLst>
      <p:ext uri="{BB962C8B-B14F-4D97-AF65-F5344CB8AC3E}">
        <p14:creationId xmlns:p14="http://schemas.microsoft.com/office/powerpoint/2010/main" val="4459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4237" t="47001" r="21608" b="25169"/>
          <a:stretch/>
        </p:blipFill>
        <p:spPr>
          <a:xfrm>
            <a:off x="3962400" y="4724400"/>
            <a:ext cx="6781800" cy="746420"/>
          </a:xfrm>
          <a:prstGeom prst="rect">
            <a:avLst/>
          </a:prstGeom>
        </p:spPr>
      </p:pic>
      <p:sp>
        <p:nvSpPr>
          <p:cNvPr id="2" name="Title 1"/>
          <p:cNvSpPr>
            <a:spLocks noGrp="1"/>
          </p:cNvSpPr>
          <p:nvPr>
            <p:ph type="title"/>
          </p:nvPr>
        </p:nvSpPr>
        <p:spPr>
          <a:xfrm>
            <a:off x="838200" y="304800"/>
            <a:ext cx="8441303" cy="929670"/>
          </a:xfrm>
        </p:spPr>
        <p:txBody>
          <a:bodyPr>
            <a:normAutofit fontScale="90000"/>
          </a:bodyPr>
          <a:lstStyle/>
          <a:p>
            <a:pPr algn="l"/>
            <a:r>
              <a:rPr lang="en-US" sz="3200" dirty="0"/>
              <a:t>8 years ago (2013):</a:t>
            </a:r>
            <a:br>
              <a:rPr lang="en-US" sz="3200" dirty="0"/>
            </a:br>
            <a:r>
              <a:rPr lang="en-US" sz="3200" dirty="0"/>
              <a:t>AA in upper tract urothelial cancer and cell lines</a:t>
            </a:r>
          </a:p>
        </p:txBody>
      </p:sp>
      <p:pic>
        <p:nvPicPr>
          <p:cNvPr id="4" name="Picture 3"/>
          <p:cNvPicPr>
            <a:picLocks/>
          </p:cNvPicPr>
          <p:nvPr/>
        </p:nvPicPr>
        <p:blipFill rotWithShape="1">
          <a:blip r:embed="rId4" cstate="print">
            <a:extLst>
              <a:ext uri="{28A0092B-C50C-407E-A947-70E740481C1C}">
                <a14:useLocalDpi xmlns:a14="http://schemas.microsoft.com/office/drawing/2010/main" val="0"/>
              </a:ext>
            </a:extLst>
          </a:blip>
          <a:srcRect l="27894" t="22696" r="13164" b="11583"/>
          <a:stretch/>
        </p:blipFill>
        <p:spPr>
          <a:xfrm flipH="1">
            <a:off x="1719941" y="3183873"/>
            <a:ext cx="1696029" cy="2223515"/>
          </a:xfrm>
          <a:prstGeom prst="rect">
            <a:avLst/>
          </a:prstGeom>
        </p:spPr>
      </p:pic>
      <p:sp>
        <p:nvSpPr>
          <p:cNvPr id="8" name="Rectangle 7"/>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17</a:t>
            </a:fld>
            <a:endParaRPr lang="en-US"/>
          </a:p>
        </p:txBody>
      </p:sp>
      <p:sp>
        <p:nvSpPr>
          <p:cNvPr id="15" name="TextBox 14"/>
          <p:cNvSpPr txBox="1"/>
          <p:nvPr/>
        </p:nvSpPr>
        <p:spPr>
          <a:xfrm>
            <a:off x="4104837" y="4876800"/>
            <a:ext cx="2261453" cy="400110"/>
          </a:xfrm>
          <a:prstGeom prst="rect">
            <a:avLst/>
          </a:prstGeom>
          <a:noFill/>
        </p:spPr>
        <p:txBody>
          <a:bodyPr wrap="none" rtlCol="0">
            <a:spAutoFit/>
          </a:bodyPr>
          <a:lstStyle/>
          <a:p>
            <a:r>
              <a:rPr lang="en-US" altLang="zh-CN" sz="2000" dirty="0"/>
              <a:t>AA e</a:t>
            </a:r>
            <a:r>
              <a:rPr lang="en-US" sz="2000" dirty="0"/>
              <a:t>xposed cell line</a:t>
            </a:r>
          </a:p>
        </p:txBody>
      </p:sp>
      <p:sp>
        <p:nvSpPr>
          <p:cNvPr id="5" name="TextBox 4"/>
          <p:cNvSpPr txBox="1"/>
          <p:nvPr/>
        </p:nvSpPr>
        <p:spPr>
          <a:xfrm>
            <a:off x="2362200" y="6324600"/>
            <a:ext cx="3518271" cy="369332"/>
          </a:xfrm>
          <a:prstGeom prst="rect">
            <a:avLst/>
          </a:prstGeom>
          <a:noFill/>
        </p:spPr>
        <p:txBody>
          <a:bodyPr wrap="none" rtlCol="0">
            <a:spAutoFit/>
          </a:bodyPr>
          <a:lstStyle/>
          <a:p>
            <a:r>
              <a:rPr lang="en-US" dirty="0"/>
              <a:t>Poon et al., 2013, Hoang et al. 2013</a:t>
            </a:r>
          </a:p>
        </p:txBody>
      </p:sp>
      <p:pic>
        <p:nvPicPr>
          <p:cNvPr id="12" name="Picture 11"/>
          <p:cNvPicPr>
            <a:picLocks noChangeAspect="1"/>
          </p:cNvPicPr>
          <p:nvPr/>
        </p:nvPicPr>
        <p:blipFill rotWithShape="1">
          <a:blip r:embed="rId5"/>
          <a:srcRect l="21233" t="59565" r="15014" b="11861"/>
          <a:stretch/>
        </p:blipFill>
        <p:spPr>
          <a:xfrm>
            <a:off x="4038601" y="3810002"/>
            <a:ext cx="6735344" cy="793967"/>
          </a:xfrm>
          <a:prstGeom prst="rect">
            <a:avLst/>
          </a:prstGeom>
        </p:spPr>
      </p:pic>
      <p:cxnSp>
        <p:nvCxnSpPr>
          <p:cNvPr id="16" name="Straight Arrow Connector 15"/>
          <p:cNvCxnSpPr>
            <a:stCxn id="17"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Tree>
    <p:extLst>
      <p:ext uri="{BB962C8B-B14F-4D97-AF65-F5344CB8AC3E}">
        <p14:creationId xmlns:p14="http://schemas.microsoft.com/office/powerpoint/2010/main" val="1685211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21233" t="59565" r="15014" b="11861"/>
          <a:stretch/>
        </p:blipFill>
        <p:spPr>
          <a:xfrm>
            <a:off x="4038601" y="3810002"/>
            <a:ext cx="6735344" cy="793967"/>
          </a:xfrm>
          <a:prstGeom prst="rect">
            <a:avLst/>
          </a:prstGeom>
        </p:spPr>
      </p:pic>
      <p:pic>
        <p:nvPicPr>
          <p:cNvPr id="18" name="Picture 17"/>
          <p:cNvPicPr>
            <a:picLocks noChangeAspect="1"/>
          </p:cNvPicPr>
          <p:nvPr/>
        </p:nvPicPr>
        <p:blipFill rotWithShape="1">
          <a:blip r:embed="rId4"/>
          <a:srcRect l="19433" t="47492" r="15400" b="26368"/>
          <a:stretch/>
        </p:blipFill>
        <p:spPr>
          <a:xfrm>
            <a:off x="4023937" y="2133601"/>
            <a:ext cx="6708199" cy="649050"/>
          </a:xfrm>
          <a:prstGeom prst="rect">
            <a:avLst/>
          </a:prstGeom>
        </p:spPr>
      </p:pic>
      <p:pic>
        <p:nvPicPr>
          <p:cNvPr id="7" name="Picture 6"/>
          <p:cNvPicPr>
            <a:picLocks noChangeAspect="1"/>
          </p:cNvPicPr>
          <p:nvPr/>
        </p:nvPicPr>
        <p:blipFill rotWithShape="1">
          <a:blip r:embed="rId5"/>
          <a:srcRect l="16711" t="51672" r="8135" b="23652"/>
          <a:stretch/>
        </p:blipFill>
        <p:spPr>
          <a:xfrm>
            <a:off x="4102081" y="1371600"/>
            <a:ext cx="6616526" cy="606518"/>
          </a:xfrm>
          <a:prstGeom prst="rect">
            <a:avLst/>
          </a:prstGeom>
        </p:spPr>
      </p:pic>
      <p:sp>
        <p:nvSpPr>
          <p:cNvPr id="2" name="Title 1"/>
          <p:cNvSpPr>
            <a:spLocks noGrp="1"/>
          </p:cNvSpPr>
          <p:nvPr>
            <p:ph type="title"/>
          </p:nvPr>
        </p:nvSpPr>
        <p:spPr>
          <a:xfrm>
            <a:off x="838200" y="83882"/>
            <a:ext cx="9144000" cy="929670"/>
          </a:xfrm>
        </p:spPr>
        <p:txBody>
          <a:bodyPr>
            <a:normAutofit fontScale="90000"/>
          </a:bodyPr>
          <a:lstStyle/>
          <a:p>
            <a:pPr algn="l"/>
            <a:r>
              <a:rPr lang="en-US" sz="3200" dirty="0"/>
              <a:t>4 years ago: </a:t>
            </a:r>
            <a:br>
              <a:rPr lang="en-US" sz="3200" dirty="0"/>
            </a:br>
            <a:r>
              <a:rPr lang="en-US" sz="3200" dirty="0"/>
              <a:t>Mutational signatures showed AA in multiple tumor types</a:t>
            </a:r>
          </a:p>
        </p:txBody>
      </p:sp>
      <p:pic>
        <p:nvPicPr>
          <p:cNvPr id="4" name="Picture 3"/>
          <p:cNvPicPr>
            <a:picLocks/>
          </p:cNvPicPr>
          <p:nvPr/>
        </p:nvPicPr>
        <p:blipFill rotWithShape="1">
          <a:blip r:embed="rId6" cstate="print">
            <a:extLst>
              <a:ext uri="{28A0092B-C50C-407E-A947-70E740481C1C}">
                <a14:useLocalDpi xmlns:a14="http://schemas.microsoft.com/office/drawing/2010/main" val="0"/>
              </a:ext>
            </a:extLst>
          </a:blip>
          <a:srcRect l="25589" t="22696" r="13164" b="11583"/>
          <a:stretch/>
        </p:blipFill>
        <p:spPr>
          <a:xfrm flipH="1">
            <a:off x="1719941" y="3183873"/>
            <a:ext cx="1762360" cy="2223515"/>
          </a:xfrm>
          <a:prstGeom prst="rect">
            <a:avLst/>
          </a:prstGeom>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633" t="8333" r="28108" b="7778"/>
          <a:stretch/>
        </p:blipFill>
        <p:spPr>
          <a:xfrm>
            <a:off x="1772195" y="1101055"/>
            <a:ext cx="1686416" cy="1972491"/>
          </a:xfrm>
          <a:prstGeom prst="rect">
            <a:avLst/>
          </a:prstGeom>
        </p:spPr>
      </p:pic>
      <p:cxnSp>
        <p:nvCxnSpPr>
          <p:cNvPr id="22" name="Straight Arrow Connector 21"/>
          <p:cNvCxnSpPr>
            <a:stCxn id="37" idx="1"/>
          </p:cNvCxnSpPr>
          <p:nvPr/>
        </p:nvCxnSpPr>
        <p:spPr>
          <a:xfrm flipH="1" flipV="1">
            <a:off x="2667000" y="1600200"/>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1959168"/>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3400455"/>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3581400"/>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4848255"/>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4019490"/>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2266890"/>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1428690"/>
            <a:ext cx="682303" cy="400110"/>
          </a:xfrm>
          <a:prstGeom prst="rect">
            <a:avLst/>
          </a:prstGeom>
          <a:noFill/>
        </p:spPr>
        <p:txBody>
          <a:bodyPr wrap="none" rtlCol="0">
            <a:spAutoFit/>
          </a:bodyPr>
          <a:lstStyle/>
          <a:p>
            <a:r>
              <a:rPr lang="en-US" sz="2000" dirty="0"/>
              <a:t>Liver</a:t>
            </a:r>
          </a:p>
        </p:txBody>
      </p:sp>
      <p:sp>
        <p:nvSpPr>
          <p:cNvPr id="38" name="TextBox 37"/>
          <p:cNvSpPr txBox="1"/>
          <p:nvPr/>
        </p:nvSpPr>
        <p:spPr>
          <a:xfrm>
            <a:off x="1752600" y="5486400"/>
            <a:ext cx="7195944" cy="1323439"/>
          </a:xfrm>
          <a:prstGeom prst="rect">
            <a:avLst/>
          </a:prstGeom>
          <a:noFill/>
        </p:spPr>
        <p:txBody>
          <a:bodyPr wrap="none" rtlCol="0">
            <a:spAutoFit/>
          </a:bodyPr>
          <a:lstStyle/>
          <a:p>
            <a:r>
              <a:rPr lang="en-US" sz="1600" dirty="0"/>
              <a:t>Poon et al., 2013 and subsequent data (liver - hepatocellular carcinoma [HCC])</a:t>
            </a:r>
          </a:p>
          <a:p>
            <a:r>
              <a:rPr lang="en-US" sz="1600" dirty="0"/>
              <a:t>Zou et al., 2015, Jusakul et al., 2017 (bile duct carcinoma)</a:t>
            </a:r>
          </a:p>
          <a:p>
            <a:r>
              <a:rPr lang="en-US" sz="1600" dirty="0" err="1"/>
              <a:t>Scelo</a:t>
            </a:r>
            <a:r>
              <a:rPr lang="en-US" sz="1600" dirty="0"/>
              <a:t> et al., 2014, </a:t>
            </a:r>
            <a:r>
              <a:rPr lang="en-US" sz="1600" dirty="0" err="1"/>
              <a:t>Jelakovic</a:t>
            </a:r>
            <a:r>
              <a:rPr lang="en-US" sz="1600" dirty="0"/>
              <a:t> et al., 2014 (kidney/renal cell carcinoma)</a:t>
            </a:r>
          </a:p>
          <a:p>
            <a:r>
              <a:rPr lang="en-US" sz="1600" dirty="0"/>
              <a:t>Poon et al., 2013, Hoang et al., 2013, many others (upper tract urothelial carcinoma)</a:t>
            </a:r>
          </a:p>
          <a:p>
            <a:r>
              <a:rPr lang="en-US" sz="1600" dirty="0"/>
              <a:t>Poon et al., 2015, others (bladder urothelial carcinoma)</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18</a:t>
            </a:fld>
            <a:endParaRPr lang="en-US"/>
          </a:p>
        </p:txBody>
      </p:sp>
      <p:pic>
        <p:nvPicPr>
          <p:cNvPr id="20" name="Picture 19"/>
          <p:cNvPicPr>
            <a:picLocks noChangeAspect="1"/>
          </p:cNvPicPr>
          <p:nvPr/>
        </p:nvPicPr>
        <p:blipFill rotWithShape="1">
          <a:blip r:embed="rId8"/>
          <a:srcRect l="19620" t="48722" r="16901" b="15495"/>
          <a:stretch/>
        </p:blipFill>
        <p:spPr>
          <a:xfrm>
            <a:off x="4038600" y="2895600"/>
            <a:ext cx="6620418" cy="821442"/>
          </a:xfrm>
          <a:prstGeom prst="rect">
            <a:avLst/>
          </a:prstGeom>
        </p:spPr>
      </p:pic>
      <p:sp>
        <p:nvSpPr>
          <p:cNvPr id="33" name="TextBox 32"/>
          <p:cNvSpPr txBox="1"/>
          <p:nvPr/>
        </p:nvSpPr>
        <p:spPr>
          <a:xfrm>
            <a:off x="3988107" y="3200400"/>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9"/>
          <a:srcRect l="19769" t="52892" r="16415" b="15913"/>
          <a:stretch/>
        </p:blipFill>
        <p:spPr>
          <a:xfrm>
            <a:off x="4114800" y="4572001"/>
            <a:ext cx="6655564" cy="823651"/>
          </a:xfrm>
          <a:prstGeom prst="rect">
            <a:avLst/>
          </a:prstGeom>
        </p:spPr>
      </p:pic>
      <p:sp>
        <p:nvSpPr>
          <p:cNvPr id="31" name="TextBox 30"/>
          <p:cNvSpPr txBox="1"/>
          <p:nvPr/>
        </p:nvSpPr>
        <p:spPr>
          <a:xfrm>
            <a:off x="3980762" y="4648200"/>
            <a:ext cx="994183" cy="400110"/>
          </a:xfrm>
          <a:prstGeom prst="rect">
            <a:avLst/>
          </a:prstGeom>
          <a:noFill/>
        </p:spPr>
        <p:txBody>
          <a:bodyPr wrap="none" rtlCol="0">
            <a:spAutoFit/>
          </a:bodyPr>
          <a:lstStyle/>
          <a:p>
            <a:r>
              <a:rPr lang="en-US" sz="2000" dirty="0"/>
              <a:t>Bladder</a:t>
            </a:r>
          </a:p>
        </p:txBody>
      </p:sp>
    </p:spTree>
    <p:extLst>
      <p:ext uri="{BB962C8B-B14F-4D97-AF65-F5344CB8AC3E}">
        <p14:creationId xmlns:p14="http://schemas.microsoft.com/office/powerpoint/2010/main" val="2238057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ap of asia in flat style Free Vector"/>
          <p:cNvPicPr>
            <a:picLocks noChangeAspect="1" noChangeArrowheads="1"/>
          </p:cNvPicPr>
          <p:nvPr/>
        </p:nvPicPr>
        <p:blipFill rotWithShape="1">
          <a:blip r:embed="rId3">
            <a:extLst>
              <a:ext uri="{28A0092B-C50C-407E-A947-70E740481C1C}">
                <a14:useLocalDpi xmlns:a14="http://schemas.microsoft.com/office/drawing/2010/main" val="0"/>
              </a:ext>
            </a:extLst>
          </a:blip>
          <a:srcRect l="41533" t="52179" r="27796" b="24830"/>
          <a:stretch/>
        </p:blipFill>
        <p:spPr bwMode="auto">
          <a:xfrm>
            <a:off x="1981200" y="1420586"/>
            <a:ext cx="7086600" cy="532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0445" y="169740"/>
            <a:ext cx="10515600" cy="908783"/>
          </a:xfrm>
        </p:spPr>
        <p:txBody>
          <a:bodyPr>
            <a:noAutofit/>
          </a:bodyPr>
          <a:lstStyle/>
          <a:p>
            <a:pPr algn="l"/>
            <a:r>
              <a:rPr lang="en-US" sz="3600" dirty="0"/>
              <a:t>Taiwan a known hotspot for AA exposure</a:t>
            </a:r>
            <a:br>
              <a:rPr lang="en-US" sz="3600" dirty="0"/>
            </a:br>
            <a:r>
              <a:rPr lang="en-US" sz="3600" dirty="0"/>
              <a:t>but AA in liver cancer there not studied</a:t>
            </a:r>
          </a:p>
        </p:txBody>
      </p:sp>
      <p:sp>
        <p:nvSpPr>
          <p:cNvPr id="4" name="Oval 3"/>
          <p:cNvSpPr/>
          <p:nvPr/>
        </p:nvSpPr>
        <p:spPr>
          <a:xfrm>
            <a:off x="5181600" y="3505200"/>
            <a:ext cx="914400" cy="875323"/>
          </a:xfrm>
          <a:prstGeom prst="ellipse">
            <a:avLst/>
          </a:prstGeom>
          <a:noFill/>
          <a:ln w="60325"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448800" y="6096000"/>
            <a:ext cx="2401042" cy="369332"/>
          </a:xfrm>
          <a:prstGeom prst="rect">
            <a:avLst/>
          </a:prstGeom>
          <a:noFill/>
        </p:spPr>
        <p:txBody>
          <a:bodyPr wrap="none" rtlCol="0">
            <a:spAutoFit/>
          </a:bodyPr>
          <a:lstStyle/>
          <a:p>
            <a:r>
              <a:rPr lang="en-US" dirty="0"/>
              <a:t>Map created by </a:t>
            </a:r>
            <a:r>
              <a:rPr lang="en-US" dirty="0" err="1"/>
              <a:t>Freepik</a:t>
            </a:r>
            <a:endParaRPr lang="en-US" dirty="0"/>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19</a:t>
            </a:fld>
            <a:endParaRPr lang="en-US"/>
          </a:p>
        </p:txBody>
      </p:sp>
      <p:sp>
        <p:nvSpPr>
          <p:cNvPr id="6" name="TextBox 5"/>
          <p:cNvSpPr txBox="1"/>
          <p:nvPr/>
        </p:nvSpPr>
        <p:spPr>
          <a:xfrm>
            <a:off x="8839200" y="5638800"/>
            <a:ext cx="3167342" cy="369332"/>
          </a:xfrm>
          <a:prstGeom prst="rect">
            <a:avLst/>
          </a:prstGeom>
          <a:noFill/>
        </p:spPr>
        <p:txBody>
          <a:bodyPr wrap="none" rtlCol="0">
            <a:spAutoFit/>
          </a:bodyPr>
          <a:lstStyle/>
          <a:p>
            <a:r>
              <a:rPr lang="en-US" dirty="0"/>
              <a:t>Chen, …., </a:t>
            </a:r>
            <a:r>
              <a:rPr lang="en-US" dirty="0" err="1"/>
              <a:t>Grollman</a:t>
            </a:r>
            <a:r>
              <a:rPr lang="en-US" dirty="0"/>
              <a:t>, </a:t>
            </a:r>
            <a:r>
              <a:rPr lang="en-US" dirty="0" err="1"/>
              <a:t>PNAS</a:t>
            </a:r>
            <a:r>
              <a:rPr lang="en-US" dirty="0"/>
              <a:t>, 2012</a:t>
            </a:r>
          </a:p>
        </p:txBody>
      </p:sp>
    </p:spTree>
    <p:extLst>
      <p:ext uri="{BB962C8B-B14F-4D97-AF65-F5344CB8AC3E}">
        <p14:creationId xmlns:p14="http://schemas.microsoft.com/office/powerpoint/2010/main" val="1282158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209800" y="1295400"/>
            <a:ext cx="9712960"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5375499" y="2430544"/>
            <a:ext cx="3020956" cy="461665"/>
          </a:xfrm>
          <a:prstGeom prst="rect">
            <a:avLst/>
          </a:prstGeom>
          <a:noFill/>
        </p:spPr>
        <p:txBody>
          <a:bodyPr wrap="none" rtlCol="0">
            <a:spAutoFit/>
          </a:bodyPr>
          <a:lstStyle/>
          <a:p>
            <a:pPr algn="ctr"/>
            <a:r>
              <a:rPr lang="en-US" sz="2400" b="1" dirty="0">
                <a:solidFill>
                  <a:srgbClr val="FF0000"/>
                </a:solidFill>
              </a:rPr>
              <a:t>Mutational Signatures</a:t>
            </a:r>
          </a:p>
        </p:txBody>
      </p:sp>
      <p:sp>
        <p:nvSpPr>
          <p:cNvPr id="23" name="TextBox 22"/>
          <p:cNvSpPr txBox="1"/>
          <p:nvPr/>
        </p:nvSpPr>
        <p:spPr>
          <a:xfrm>
            <a:off x="7246178" y="1449836"/>
            <a:ext cx="3955222" cy="461665"/>
          </a:xfrm>
          <a:prstGeom prst="rect">
            <a:avLst/>
          </a:prstGeom>
          <a:noFill/>
        </p:spPr>
        <p:txBody>
          <a:bodyPr wrap="square" rtlCol="0">
            <a:spAutoFit/>
          </a:bodyPr>
          <a:lstStyle/>
          <a:p>
            <a:pPr algn="ctr"/>
            <a:r>
              <a:rPr lang="en-US" sz="2400" dirty="0"/>
              <a:t>Experimental delineation</a:t>
            </a:r>
          </a:p>
        </p:txBody>
      </p:sp>
      <p:sp>
        <p:nvSpPr>
          <p:cNvPr id="25" name="TextBox 24"/>
          <p:cNvSpPr txBox="1"/>
          <p:nvPr/>
        </p:nvSpPr>
        <p:spPr>
          <a:xfrm>
            <a:off x="2315598" y="1475814"/>
            <a:ext cx="4072060" cy="461665"/>
          </a:xfrm>
          <a:prstGeom prst="rect">
            <a:avLst/>
          </a:prstGeom>
          <a:noFill/>
        </p:spPr>
        <p:txBody>
          <a:bodyPr wrap="square" rtlCol="0">
            <a:spAutoFit/>
          </a:bodyPr>
          <a:lstStyle/>
          <a:p>
            <a:pPr algn="ctr"/>
            <a:r>
              <a:rPr lang="en-US" sz="2400" dirty="0"/>
              <a:t>Analysis of large databases</a:t>
            </a:r>
          </a:p>
        </p:txBody>
      </p:sp>
      <p:sp>
        <p:nvSpPr>
          <p:cNvPr id="32" name="TextBox 31"/>
          <p:cNvSpPr txBox="1"/>
          <p:nvPr/>
        </p:nvSpPr>
        <p:spPr>
          <a:xfrm>
            <a:off x="150416" y="1502246"/>
            <a:ext cx="1590564" cy="523220"/>
          </a:xfrm>
          <a:prstGeom prst="rect">
            <a:avLst/>
          </a:prstGeom>
          <a:noFill/>
        </p:spPr>
        <p:txBody>
          <a:bodyPr wrap="none" rtlCol="0">
            <a:spAutoFit/>
          </a:bodyPr>
          <a:lstStyle/>
          <a:p>
            <a:pPr algn="ctr"/>
            <a:r>
              <a:rPr lang="en-US" sz="2800" dirty="0"/>
              <a:t>Discovery</a:t>
            </a:r>
          </a:p>
        </p:txBody>
      </p:sp>
      <p:sp>
        <p:nvSpPr>
          <p:cNvPr id="2" name="Title 1">
            <a:extLst>
              <a:ext uri="{FF2B5EF4-FFF2-40B4-BE49-F238E27FC236}">
                <a16:creationId xmlns:a16="http://schemas.microsoft.com/office/drawing/2014/main" id="{9CC03D87-5514-4DF4-8A5E-83A1AB0433F5}"/>
              </a:ext>
            </a:extLst>
          </p:cNvPr>
          <p:cNvSpPr>
            <a:spLocks noGrp="1"/>
          </p:cNvSpPr>
          <p:nvPr>
            <p:ph type="title"/>
          </p:nvPr>
        </p:nvSpPr>
        <p:spPr>
          <a:xfrm>
            <a:off x="335473" y="76613"/>
            <a:ext cx="10972800" cy="993249"/>
          </a:xfrm>
        </p:spPr>
        <p:txBody>
          <a:bodyPr/>
          <a:lstStyle/>
          <a:p>
            <a:pPr algn="l"/>
            <a:r>
              <a:rPr lang="en-US" dirty="0"/>
              <a:t>Context</a:t>
            </a:r>
            <a:endParaRPr lang="en-SG" dirty="0"/>
          </a:p>
        </p:txBody>
      </p:sp>
      <p:cxnSp>
        <p:nvCxnSpPr>
          <p:cNvPr id="42" name="Straight Arrow Connector 41">
            <a:extLst>
              <a:ext uri="{FF2B5EF4-FFF2-40B4-BE49-F238E27FC236}">
                <a16:creationId xmlns:a16="http://schemas.microsoft.com/office/drawing/2014/main" id="{CAD8560E-AE0B-4F21-B4C3-7F56C49B29F4}"/>
              </a:ext>
            </a:extLst>
          </p:cNvPr>
          <p:cNvCxnSpPr>
            <a:cxnSpLocks/>
          </p:cNvCxnSpPr>
          <p:nvPr/>
        </p:nvCxnSpPr>
        <p:spPr>
          <a:xfrm flipH="1">
            <a:off x="7960814" y="204014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B488775-9976-491E-81FF-E92429664EB0}"/>
              </a:ext>
            </a:extLst>
          </p:cNvPr>
          <p:cNvCxnSpPr>
            <a:cxnSpLocks/>
          </p:cNvCxnSpPr>
          <p:nvPr/>
        </p:nvCxnSpPr>
        <p:spPr>
          <a:xfrm>
            <a:off x="5057357" y="202078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074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666" b="52815"/>
          <a:stretch/>
        </p:blipFill>
        <p:spPr>
          <a:xfrm>
            <a:off x="457200" y="685800"/>
            <a:ext cx="11609572" cy="5029200"/>
          </a:xfrm>
          <a:prstGeom prst="rect">
            <a:avLst/>
          </a:prstGeom>
        </p:spPr>
      </p:pic>
      <p:sp>
        <p:nvSpPr>
          <p:cNvPr id="10" name="Rectangle 9"/>
          <p:cNvSpPr/>
          <p:nvPr/>
        </p:nvSpPr>
        <p:spPr>
          <a:xfrm>
            <a:off x="3200400" y="838200"/>
            <a:ext cx="7010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0"/>
            <a:ext cx="10972800" cy="792162"/>
          </a:xfrm>
          <a:noFill/>
        </p:spPr>
        <p:txBody>
          <a:bodyPr/>
          <a:lstStyle/>
          <a:p>
            <a:pPr algn="l"/>
            <a:r>
              <a:rPr lang="en-US" sz="3200" dirty="0"/>
              <a:t>78% of Taiwan liver cancers (HCCs) had the AA signature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20</a:t>
            </a:fld>
            <a:endParaRPr lang="en-US"/>
          </a:p>
        </p:txBody>
      </p:sp>
      <p:grpSp>
        <p:nvGrpSpPr>
          <p:cNvPr id="15" name="Group 14"/>
          <p:cNvGrpSpPr/>
          <p:nvPr/>
        </p:nvGrpSpPr>
        <p:grpSpPr>
          <a:xfrm>
            <a:off x="2590800" y="762001"/>
            <a:ext cx="5656521" cy="2297723"/>
            <a:chOff x="2590800" y="903128"/>
            <a:chExt cx="5791200" cy="2209349"/>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499" t="34848" r="8781" b="58415"/>
            <a:stretch/>
          </p:blipFill>
          <p:spPr>
            <a:xfrm>
              <a:off x="2590800" y="903128"/>
              <a:ext cx="5791200" cy="665060"/>
            </a:xfrm>
            <a:prstGeom prst="rect">
              <a:avLst/>
            </a:prstGeom>
          </p:spPr>
        </p:pic>
        <p:cxnSp>
          <p:nvCxnSpPr>
            <p:cNvPr id="7" name="Straight Arrow Connector 6"/>
            <p:cNvCxnSpPr/>
            <p:nvPr/>
          </p:nvCxnSpPr>
          <p:spPr>
            <a:xfrm flipH="1">
              <a:off x="2590800" y="1647092"/>
              <a:ext cx="3276600" cy="1465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52400" y="6477000"/>
            <a:ext cx="6629400" cy="338554"/>
          </a:xfrm>
          <a:prstGeom prst="rect">
            <a:avLst/>
          </a:prstGeom>
          <a:noFill/>
        </p:spPr>
        <p:txBody>
          <a:bodyPr wrap="square" rtlCol="0">
            <a:spAutoFit/>
          </a:bodyPr>
          <a:lstStyle/>
          <a:p>
            <a:r>
              <a:rPr lang="en-US" sz="1600" dirty="0"/>
              <a:t>Ng, Poon, et al., Oct 2017 DOI: 10.1126/</a:t>
            </a:r>
            <a:r>
              <a:rPr lang="en-US" sz="1600" dirty="0" err="1"/>
              <a:t>scitranslmed.aan6446</a:t>
            </a:r>
            <a:endParaRPr lang="en-US" sz="1600" dirty="0"/>
          </a:p>
        </p:txBody>
      </p:sp>
    </p:spTree>
    <p:extLst>
      <p:ext uri="{BB962C8B-B14F-4D97-AF65-F5344CB8AC3E}">
        <p14:creationId xmlns:p14="http://schemas.microsoft.com/office/powerpoint/2010/main" val="1166645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E7D067-88E8-425D-A612-7EBB61B68C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7672" t="3361" r="2490" b="55843"/>
          <a:stretch/>
        </p:blipFill>
        <p:spPr>
          <a:xfrm>
            <a:off x="7207153" y="3554323"/>
            <a:ext cx="4832447" cy="2421996"/>
          </a:xfrm>
          <a:prstGeom prst="rect">
            <a:avLst/>
          </a:prstGeom>
        </p:spPr>
      </p:pic>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21</a:t>
            </a:fld>
            <a:endParaRPr lang="en-US" dirty="0"/>
          </a:p>
        </p:txBody>
      </p:sp>
      <p:sp>
        <p:nvSpPr>
          <p:cNvPr id="5" name="TextBox 4"/>
          <p:cNvSpPr txBox="1"/>
          <p:nvPr/>
        </p:nvSpPr>
        <p:spPr>
          <a:xfrm>
            <a:off x="304800" y="6248400"/>
            <a:ext cx="8153400" cy="461665"/>
          </a:xfrm>
          <a:prstGeom prst="rect">
            <a:avLst/>
          </a:prstGeom>
          <a:noFill/>
        </p:spPr>
        <p:txBody>
          <a:bodyPr wrap="square" rtlCol="0">
            <a:spAutoFit/>
          </a:bodyPr>
          <a:lstStyle/>
          <a:p>
            <a:r>
              <a:rPr lang="en-US" sz="1200" dirty="0"/>
              <a:t>Ng, Poon, et al., Oct 2017 DOI: 10.1126/stranslmed.aan6446 and subsequent publications; Zhang et al., 2017, Gastroenterology, 10.1053/j.gastro.2017.03.024; </a:t>
            </a:r>
            <a:r>
              <a:rPr lang="en-US" sz="1200" dirty="0" err="1"/>
              <a:t>Xue</a:t>
            </a:r>
            <a:r>
              <a:rPr lang="en-US" sz="1200" dirty="0"/>
              <a:t> et al., 2019, Cancer Cell,10.1016/j.ccell.2019.04.007, 2021 Unpublished data, 2021</a:t>
            </a:r>
            <a:endParaRPr lang="en-US" sz="1600" dirty="0"/>
          </a:p>
        </p:txBody>
      </p:sp>
      <p:sp>
        <p:nvSpPr>
          <p:cNvPr id="2" name="Title 1"/>
          <p:cNvSpPr>
            <a:spLocks noGrp="1"/>
          </p:cNvSpPr>
          <p:nvPr>
            <p:ph type="title"/>
          </p:nvPr>
        </p:nvSpPr>
        <p:spPr>
          <a:xfrm>
            <a:off x="381000" y="-16565"/>
            <a:ext cx="9111343" cy="1077686"/>
          </a:xfrm>
          <a:noFill/>
        </p:spPr>
        <p:txBody>
          <a:bodyPr>
            <a:noAutofit/>
          </a:bodyPr>
          <a:lstStyle/>
          <a:p>
            <a:pPr algn="l"/>
            <a:r>
              <a:rPr lang="en-US" sz="2900" dirty="0"/>
              <a:t>Today: 2,000 liver cancers AA exposure is prevalent</a:t>
            </a:r>
          </a:p>
        </p:txBody>
      </p:sp>
      <p:sp>
        <p:nvSpPr>
          <p:cNvPr id="4" name="TextBox 3"/>
          <p:cNvSpPr txBox="1"/>
          <p:nvPr/>
        </p:nvSpPr>
        <p:spPr>
          <a:xfrm>
            <a:off x="4724400" y="5236552"/>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a:cxnSpLocks/>
          </p:cNvCxnSpPr>
          <p:nvPr/>
        </p:nvCxnSpPr>
        <p:spPr>
          <a:xfrm flipV="1">
            <a:off x="6553200" y="5029200"/>
            <a:ext cx="1447800" cy="669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151E884-C5FC-4D11-8C54-BEBF8127DFF1}"/>
              </a:ext>
            </a:extLst>
          </p:cNvPr>
          <p:cNvGrpSpPr/>
          <p:nvPr/>
        </p:nvGrpSpPr>
        <p:grpSpPr>
          <a:xfrm>
            <a:off x="96944" y="859277"/>
            <a:ext cx="7044490" cy="4273599"/>
            <a:chOff x="134954" y="711342"/>
            <a:chExt cx="7044490" cy="4273599"/>
          </a:xfrm>
        </p:grpSpPr>
        <p:grpSp>
          <p:nvGrpSpPr>
            <p:cNvPr id="21" name="Group 20">
              <a:extLst>
                <a:ext uri="{FF2B5EF4-FFF2-40B4-BE49-F238E27FC236}">
                  <a16:creationId xmlns:a16="http://schemas.microsoft.com/office/drawing/2014/main" id="{ADBA238E-E894-4B1C-878F-DC07B7D6A77C}"/>
                </a:ext>
              </a:extLst>
            </p:cNvPr>
            <p:cNvGrpSpPr/>
            <p:nvPr/>
          </p:nvGrpSpPr>
          <p:grpSpPr>
            <a:xfrm>
              <a:off x="497703" y="711342"/>
              <a:ext cx="6681741" cy="4273599"/>
              <a:chOff x="242391" y="311690"/>
              <a:chExt cx="6681741" cy="4273599"/>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6915" t="43885" r="2820" b="16564"/>
              <a:stretch/>
            </p:blipFill>
            <p:spPr>
              <a:xfrm>
                <a:off x="242391" y="311690"/>
                <a:ext cx="6681741" cy="4273599"/>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F016E12F-2018-4C9D-9660-C3145242C8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8288" y="1150570"/>
                <a:ext cx="1388201" cy="1388201"/>
              </a:xfrm>
              <a:prstGeom prst="rect">
                <a:avLst/>
              </a:prstGeom>
            </p:spPr>
          </p:pic>
        </p:grpSp>
        <p:grpSp>
          <p:nvGrpSpPr>
            <p:cNvPr id="20" name="Group 19">
              <a:extLst>
                <a:ext uri="{FF2B5EF4-FFF2-40B4-BE49-F238E27FC236}">
                  <a16:creationId xmlns:a16="http://schemas.microsoft.com/office/drawing/2014/main" id="{0E9C0EBD-2DEE-4388-89D4-E666ADC64C19}"/>
                </a:ext>
              </a:extLst>
            </p:cNvPr>
            <p:cNvGrpSpPr/>
            <p:nvPr/>
          </p:nvGrpSpPr>
          <p:grpSpPr>
            <a:xfrm>
              <a:off x="134954" y="803140"/>
              <a:ext cx="2789290" cy="830997"/>
              <a:chOff x="8701916" y="1524000"/>
              <a:chExt cx="2789290" cy="830997"/>
            </a:xfrm>
          </p:grpSpPr>
          <p:sp>
            <p:nvSpPr>
              <p:cNvPr id="17" name="TextBox 16">
                <a:extLst>
                  <a:ext uri="{FF2B5EF4-FFF2-40B4-BE49-F238E27FC236}">
                    <a16:creationId xmlns:a16="http://schemas.microsoft.com/office/drawing/2014/main" id="{E7F6E175-44D2-4F28-9554-8918BC6E323B}"/>
                  </a:ext>
                </a:extLst>
              </p:cNvPr>
              <p:cNvSpPr txBox="1"/>
              <p:nvPr/>
            </p:nvSpPr>
            <p:spPr>
              <a:xfrm>
                <a:off x="8701916" y="1524000"/>
                <a:ext cx="2789290" cy="830997"/>
              </a:xfrm>
              <a:prstGeom prst="rect">
                <a:avLst/>
              </a:prstGeom>
              <a:solidFill>
                <a:schemeClr val="bg1"/>
              </a:solidFill>
              <a:effectLst>
                <a:outerShdw blurRad="50800" dist="279400" dir="2700000" algn="tl" rotWithShape="0">
                  <a:prstClr val="black">
                    <a:alpha val="40000"/>
                  </a:prstClr>
                </a:outerShdw>
              </a:effectLst>
            </p:spPr>
            <p:txBody>
              <a:bodyPr wrap="none" rtlCol="0">
                <a:spAutoFit/>
              </a:bodyPr>
              <a:lstStyle/>
              <a:p>
                <a:r>
                  <a:rPr lang="en-US" sz="2400" dirty="0"/>
                  <a:t>       </a:t>
                </a:r>
                <a:r>
                  <a:rPr lang="en-US" sz="2400" dirty="0">
                    <a:solidFill>
                      <a:srgbClr val="FF0000"/>
                    </a:solidFill>
                  </a:rPr>
                  <a:t>AA mutations</a:t>
                </a:r>
              </a:p>
              <a:p>
                <a:r>
                  <a:rPr lang="en-US" sz="2400" dirty="0"/>
                  <a:t>       No AA mutations</a:t>
                </a:r>
                <a:endParaRPr lang="en-SG" sz="2400" dirty="0"/>
              </a:p>
            </p:txBody>
          </p:sp>
          <p:sp>
            <p:nvSpPr>
              <p:cNvPr id="18" name="Rectangle 17">
                <a:extLst>
                  <a:ext uri="{FF2B5EF4-FFF2-40B4-BE49-F238E27FC236}">
                    <a16:creationId xmlns:a16="http://schemas.microsoft.com/office/drawing/2014/main" id="{FBD6D0F3-BE82-4B19-B177-2A088E9FF434}"/>
                  </a:ext>
                </a:extLst>
              </p:cNvPr>
              <p:cNvSpPr/>
              <p:nvPr/>
            </p:nvSpPr>
            <p:spPr>
              <a:xfrm>
                <a:off x="8915800" y="2041798"/>
                <a:ext cx="211930" cy="211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9" name="Rectangle 18">
                <a:extLst>
                  <a:ext uri="{FF2B5EF4-FFF2-40B4-BE49-F238E27FC236}">
                    <a16:creationId xmlns:a16="http://schemas.microsoft.com/office/drawing/2014/main" id="{BABAC254-2090-4024-A298-042FD47654A8}"/>
                  </a:ext>
                </a:extLst>
              </p:cNvPr>
              <p:cNvSpPr/>
              <p:nvPr/>
            </p:nvSpPr>
            <p:spPr>
              <a:xfrm>
                <a:off x="8915400" y="1640412"/>
                <a:ext cx="211930" cy="21193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grpSp>
      </p:grpSp>
    </p:spTree>
    <p:extLst>
      <p:ext uri="{BB962C8B-B14F-4D97-AF65-F5344CB8AC3E}">
        <p14:creationId xmlns:p14="http://schemas.microsoft.com/office/powerpoint/2010/main" val="1657229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22</a:t>
            </a:fld>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585" b="51705"/>
          <a:stretch/>
        </p:blipFill>
        <p:spPr>
          <a:xfrm>
            <a:off x="1066800" y="152400"/>
            <a:ext cx="9455710" cy="5867400"/>
          </a:xfrm>
          <a:prstGeom prst="rect">
            <a:avLst/>
          </a:prstGeom>
        </p:spPr>
      </p:pic>
      <p:sp>
        <p:nvSpPr>
          <p:cNvPr id="5" name="Rounded Rectangle 4"/>
          <p:cNvSpPr/>
          <p:nvPr/>
        </p:nvSpPr>
        <p:spPr>
          <a:xfrm>
            <a:off x="6019800" y="76200"/>
            <a:ext cx="1905000" cy="601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237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E7D067-88E8-425D-A612-7EBB61B68C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672" t="3361" r="2490" b="55843"/>
          <a:stretch/>
        </p:blipFill>
        <p:spPr>
          <a:xfrm>
            <a:off x="7207153" y="3554323"/>
            <a:ext cx="4832447" cy="2421996"/>
          </a:xfrm>
          <a:prstGeom prst="rect">
            <a:avLst/>
          </a:prstGeom>
        </p:spPr>
      </p:pic>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23</a:t>
            </a:fld>
            <a:endParaRPr lang="en-US" dirty="0"/>
          </a:p>
        </p:txBody>
      </p:sp>
      <p:sp>
        <p:nvSpPr>
          <p:cNvPr id="5" name="TextBox 4"/>
          <p:cNvSpPr txBox="1"/>
          <p:nvPr/>
        </p:nvSpPr>
        <p:spPr>
          <a:xfrm>
            <a:off x="152400" y="6026515"/>
            <a:ext cx="11582400"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Ng, Poon, et al., Oct 2017 DOI: 10.1126/stranslmed.aan6446 and subsequent publications; Zhang et al., 2017, Gastroenterology, 10.1053/j.gastro.2017.03.024; </a:t>
            </a:r>
            <a:r>
              <a:rPr lang="en-US" sz="1200" dirty="0" err="1">
                <a:latin typeface="Arial" panose="020B0604020202020204" pitchFamily="34" charset="0"/>
                <a:cs typeface="Arial" panose="020B0604020202020204" pitchFamily="34" charset="0"/>
              </a:rPr>
              <a:t>Xue</a:t>
            </a:r>
            <a:r>
              <a:rPr lang="en-US" sz="1200" dirty="0">
                <a:latin typeface="Arial" panose="020B0604020202020204" pitchFamily="34" charset="0"/>
                <a:cs typeface="Arial" panose="020B0604020202020204" pitchFamily="34" charset="0"/>
              </a:rPr>
              <a:t> et al., 2019, Cancer Cell,10.1016/j.ccell.2019.04.007;</a:t>
            </a:r>
            <a:r>
              <a:rPr lang="zh-CN" altLang="en-US" sz="1200" dirty="0">
                <a:latin typeface="Arial" panose="020B0604020202020204" pitchFamily="34" charset="0"/>
                <a:cs typeface="Arial" panose="020B0604020202020204" pitchFamily="34" charset="0"/>
              </a:rPr>
              <a:t> </a:t>
            </a:r>
            <a:r>
              <a:rPr lang="da-DK" altLang="zh-CN" sz="1200" dirty="0">
                <a:latin typeface="Arial" panose="020B0604020202020204" pitchFamily="34" charset="0"/>
                <a:cs typeface="Arial" panose="020B0604020202020204" pitchFamily="34" charset="0"/>
              </a:rPr>
              <a:t>Hsieh et al.,  2008, 10.1186/1749-8546-3-13;</a:t>
            </a:r>
            <a:r>
              <a:rPr lang="zh-CN" alt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Chen et al., 2018, </a:t>
            </a:r>
            <a:r>
              <a:rPr lang="en-US" sz="1200" i="1" dirty="0">
                <a:latin typeface="Arial" panose="020B0604020202020204" pitchFamily="34" charset="0"/>
                <a:cs typeface="Arial" panose="020B0604020202020204" pitchFamily="34" charset="0"/>
              </a:rPr>
              <a:t>International Journal of Cancer, </a:t>
            </a:r>
            <a:r>
              <a:rPr lang="en-US" sz="1200" dirty="0">
                <a:latin typeface="Arial" panose="020B0604020202020204" pitchFamily="34" charset="0"/>
                <a:cs typeface="Arial" panose="020B0604020202020204" pitchFamily="34" charset="0"/>
              </a:rPr>
              <a:t>10.1002/ijc.31544; Chen et al., 2019,</a:t>
            </a:r>
            <a:r>
              <a:rPr lang="en-US" sz="1200" i="1" dirty="0">
                <a:latin typeface="Arial" panose="020B0604020202020204" pitchFamily="34" charset="0"/>
                <a:cs typeface="Arial" panose="020B0604020202020204" pitchFamily="34" charset="0"/>
              </a:rPr>
              <a:t>Cancer Epidemiology, Biomarkers &amp; Prevention</a:t>
            </a:r>
            <a:r>
              <a:rPr lang="en-US" sz="1200" dirty="0">
                <a:latin typeface="Arial" panose="020B0604020202020204" pitchFamily="34" charset="0"/>
                <a:cs typeface="Arial" panose="020B0604020202020204" pitchFamily="34" charset="0"/>
              </a:rPr>
              <a:t>, 10.1158/1055-9965.EPI-19-0023;</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Lu et al. 2019 Hepatology, 2019, 10.1002/hep.30863</a:t>
            </a:r>
          </a:p>
        </p:txBody>
      </p:sp>
      <p:sp>
        <p:nvSpPr>
          <p:cNvPr id="2" name="Title 1"/>
          <p:cNvSpPr>
            <a:spLocks noGrp="1"/>
          </p:cNvSpPr>
          <p:nvPr>
            <p:ph type="title"/>
          </p:nvPr>
        </p:nvSpPr>
        <p:spPr>
          <a:xfrm>
            <a:off x="381000" y="-16565"/>
            <a:ext cx="9111343" cy="1077686"/>
          </a:xfrm>
          <a:noFill/>
        </p:spPr>
        <p:txBody>
          <a:bodyPr>
            <a:noAutofit/>
          </a:bodyPr>
          <a:lstStyle/>
          <a:p>
            <a:pPr algn="l"/>
            <a:r>
              <a:rPr lang="en-US" sz="2900" dirty="0"/>
              <a:t>Strong evidence that AA can cause liver cancer</a:t>
            </a:r>
          </a:p>
        </p:txBody>
      </p:sp>
      <p:sp>
        <p:nvSpPr>
          <p:cNvPr id="4" name="TextBox 3"/>
          <p:cNvSpPr txBox="1"/>
          <p:nvPr/>
        </p:nvSpPr>
        <p:spPr>
          <a:xfrm>
            <a:off x="4724400" y="5236552"/>
            <a:ext cx="2351314" cy="923330"/>
          </a:xfrm>
          <a:prstGeom prst="rect">
            <a:avLst/>
          </a:prstGeom>
          <a:noFill/>
        </p:spPr>
        <p:txBody>
          <a:bodyPr wrap="square" rtlCol="0">
            <a:spAutoFit/>
          </a:bodyPr>
          <a:lstStyle/>
          <a:p>
            <a:r>
              <a:rPr lang="en-US" dirty="0"/>
              <a:t>“Asian”  patients with no “country”  – Overseas patients?</a:t>
            </a:r>
          </a:p>
        </p:txBody>
      </p:sp>
      <p:cxnSp>
        <p:nvCxnSpPr>
          <p:cNvPr id="9" name="Straight Arrow Connector 8"/>
          <p:cNvCxnSpPr>
            <a:cxnSpLocks/>
          </p:cNvCxnSpPr>
          <p:nvPr/>
        </p:nvCxnSpPr>
        <p:spPr>
          <a:xfrm flipV="1">
            <a:off x="6553200" y="5029200"/>
            <a:ext cx="1447800" cy="669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151E884-C5FC-4D11-8C54-BEBF8127DFF1}"/>
              </a:ext>
            </a:extLst>
          </p:cNvPr>
          <p:cNvGrpSpPr/>
          <p:nvPr/>
        </p:nvGrpSpPr>
        <p:grpSpPr>
          <a:xfrm>
            <a:off x="96944" y="859277"/>
            <a:ext cx="7044490" cy="4273599"/>
            <a:chOff x="134954" y="711342"/>
            <a:chExt cx="7044490" cy="4273599"/>
          </a:xfrm>
        </p:grpSpPr>
        <p:grpSp>
          <p:nvGrpSpPr>
            <p:cNvPr id="21" name="Group 20">
              <a:extLst>
                <a:ext uri="{FF2B5EF4-FFF2-40B4-BE49-F238E27FC236}">
                  <a16:creationId xmlns:a16="http://schemas.microsoft.com/office/drawing/2014/main" id="{ADBA238E-E894-4B1C-878F-DC07B7D6A77C}"/>
                </a:ext>
              </a:extLst>
            </p:cNvPr>
            <p:cNvGrpSpPr/>
            <p:nvPr/>
          </p:nvGrpSpPr>
          <p:grpSpPr>
            <a:xfrm>
              <a:off x="497703" y="711342"/>
              <a:ext cx="6681741" cy="4273599"/>
              <a:chOff x="242391" y="311690"/>
              <a:chExt cx="6681741" cy="4273599"/>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66915" t="43885" r="2820" b="16564"/>
              <a:stretch/>
            </p:blipFill>
            <p:spPr>
              <a:xfrm>
                <a:off x="242391" y="311690"/>
                <a:ext cx="6681741" cy="4273599"/>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F016E12F-2018-4C9D-9660-C3145242C8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8288" y="1150570"/>
                <a:ext cx="1388201" cy="1388201"/>
              </a:xfrm>
              <a:prstGeom prst="rect">
                <a:avLst/>
              </a:prstGeom>
            </p:spPr>
          </p:pic>
        </p:grpSp>
        <p:grpSp>
          <p:nvGrpSpPr>
            <p:cNvPr id="20" name="Group 19">
              <a:extLst>
                <a:ext uri="{FF2B5EF4-FFF2-40B4-BE49-F238E27FC236}">
                  <a16:creationId xmlns:a16="http://schemas.microsoft.com/office/drawing/2014/main" id="{0E9C0EBD-2DEE-4388-89D4-E666ADC64C19}"/>
                </a:ext>
              </a:extLst>
            </p:cNvPr>
            <p:cNvGrpSpPr/>
            <p:nvPr/>
          </p:nvGrpSpPr>
          <p:grpSpPr>
            <a:xfrm>
              <a:off x="134954" y="803140"/>
              <a:ext cx="2789290" cy="830997"/>
              <a:chOff x="8701916" y="1524000"/>
              <a:chExt cx="2789290" cy="830997"/>
            </a:xfrm>
          </p:grpSpPr>
          <p:sp>
            <p:nvSpPr>
              <p:cNvPr id="17" name="TextBox 16">
                <a:extLst>
                  <a:ext uri="{FF2B5EF4-FFF2-40B4-BE49-F238E27FC236}">
                    <a16:creationId xmlns:a16="http://schemas.microsoft.com/office/drawing/2014/main" id="{E7F6E175-44D2-4F28-9554-8918BC6E323B}"/>
                  </a:ext>
                </a:extLst>
              </p:cNvPr>
              <p:cNvSpPr txBox="1"/>
              <p:nvPr/>
            </p:nvSpPr>
            <p:spPr>
              <a:xfrm>
                <a:off x="8701916" y="1524000"/>
                <a:ext cx="2789290" cy="830997"/>
              </a:xfrm>
              <a:prstGeom prst="rect">
                <a:avLst/>
              </a:prstGeom>
              <a:solidFill>
                <a:schemeClr val="bg1"/>
              </a:solidFill>
              <a:effectLst>
                <a:outerShdw blurRad="50800" dist="279400" dir="2700000" algn="tl" rotWithShape="0">
                  <a:prstClr val="black">
                    <a:alpha val="40000"/>
                  </a:prstClr>
                </a:outerShdw>
              </a:effectLst>
            </p:spPr>
            <p:txBody>
              <a:bodyPr wrap="none" rtlCol="0">
                <a:spAutoFit/>
              </a:bodyPr>
              <a:lstStyle/>
              <a:p>
                <a:r>
                  <a:rPr lang="en-US" sz="2400" dirty="0"/>
                  <a:t>       </a:t>
                </a:r>
                <a:r>
                  <a:rPr lang="en-US" sz="2400" dirty="0">
                    <a:solidFill>
                      <a:srgbClr val="FF0000"/>
                    </a:solidFill>
                  </a:rPr>
                  <a:t>AA mutations</a:t>
                </a:r>
              </a:p>
              <a:p>
                <a:r>
                  <a:rPr lang="en-US" sz="2400" dirty="0"/>
                  <a:t>       No AA mutations</a:t>
                </a:r>
                <a:endParaRPr lang="en-SG" sz="2400" dirty="0"/>
              </a:p>
            </p:txBody>
          </p:sp>
          <p:sp>
            <p:nvSpPr>
              <p:cNvPr id="18" name="Rectangle 17">
                <a:extLst>
                  <a:ext uri="{FF2B5EF4-FFF2-40B4-BE49-F238E27FC236}">
                    <a16:creationId xmlns:a16="http://schemas.microsoft.com/office/drawing/2014/main" id="{FBD6D0F3-BE82-4B19-B177-2A088E9FF434}"/>
                  </a:ext>
                </a:extLst>
              </p:cNvPr>
              <p:cNvSpPr/>
              <p:nvPr/>
            </p:nvSpPr>
            <p:spPr>
              <a:xfrm>
                <a:off x="8915800" y="2041798"/>
                <a:ext cx="211930" cy="211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9" name="Rectangle 18">
                <a:extLst>
                  <a:ext uri="{FF2B5EF4-FFF2-40B4-BE49-F238E27FC236}">
                    <a16:creationId xmlns:a16="http://schemas.microsoft.com/office/drawing/2014/main" id="{BABAC254-2090-4024-A298-042FD47654A8}"/>
                  </a:ext>
                </a:extLst>
              </p:cNvPr>
              <p:cNvSpPr/>
              <p:nvPr/>
            </p:nvSpPr>
            <p:spPr>
              <a:xfrm>
                <a:off x="8915400" y="1640412"/>
                <a:ext cx="211930" cy="21193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grpSp>
      </p:grpSp>
      <p:sp>
        <p:nvSpPr>
          <p:cNvPr id="23" name="TextBox 22">
            <a:extLst>
              <a:ext uri="{FF2B5EF4-FFF2-40B4-BE49-F238E27FC236}">
                <a16:creationId xmlns:a16="http://schemas.microsoft.com/office/drawing/2014/main" id="{AF00DC2B-2162-4C0B-AAF9-81AC6CC23896}"/>
              </a:ext>
            </a:extLst>
          </p:cNvPr>
          <p:cNvSpPr txBox="1"/>
          <p:nvPr/>
        </p:nvSpPr>
        <p:spPr>
          <a:xfrm>
            <a:off x="2057400" y="2114490"/>
            <a:ext cx="5029200" cy="400110"/>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Known mutagen and urinary tract carcinogen</a:t>
            </a:r>
          </a:p>
        </p:txBody>
      </p:sp>
      <p:sp>
        <p:nvSpPr>
          <p:cNvPr id="24" name="TextBox 23">
            <a:extLst>
              <a:ext uri="{FF2B5EF4-FFF2-40B4-BE49-F238E27FC236}">
                <a16:creationId xmlns:a16="http://schemas.microsoft.com/office/drawing/2014/main" id="{D7AB5031-F1D0-4E38-B0D5-E3736790C2AE}"/>
              </a:ext>
            </a:extLst>
          </p:cNvPr>
          <p:cNvSpPr txBox="1"/>
          <p:nvPr/>
        </p:nvSpPr>
        <p:spPr>
          <a:xfrm>
            <a:off x="2590800" y="2495490"/>
            <a:ext cx="6172200" cy="400110"/>
          </a:xfrm>
          <a:prstGeom prst="rect">
            <a:avLst/>
          </a:prstGeom>
          <a:solidFill>
            <a:schemeClr val="bg1"/>
          </a:solidFill>
          <a:ln w="38100">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Multiple known cancer driver genes with AA mutations</a:t>
            </a:r>
          </a:p>
        </p:txBody>
      </p:sp>
      <p:sp>
        <p:nvSpPr>
          <p:cNvPr id="25" name="TextBox 24">
            <a:extLst>
              <a:ext uri="{FF2B5EF4-FFF2-40B4-BE49-F238E27FC236}">
                <a16:creationId xmlns:a16="http://schemas.microsoft.com/office/drawing/2014/main" id="{E7F399CE-288D-4836-9FA8-7A639EEC97CB}"/>
              </a:ext>
            </a:extLst>
          </p:cNvPr>
          <p:cNvSpPr txBox="1"/>
          <p:nvPr/>
        </p:nvSpPr>
        <p:spPr>
          <a:xfrm>
            <a:off x="3505200" y="2937247"/>
            <a:ext cx="6629400" cy="707886"/>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Linear relationship between AA dose and risk of liver cancer in hepatitis-B-infected and hepatitis-C-infected patients</a:t>
            </a:r>
          </a:p>
        </p:txBody>
      </p:sp>
      <p:grpSp>
        <p:nvGrpSpPr>
          <p:cNvPr id="26" name="Group 25">
            <a:extLst>
              <a:ext uri="{FF2B5EF4-FFF2-40B4-BE49-F238E27FC236}">
                <a16:creationId xmlns:a16="http://schemas.microsoft.com/office/drawing/2014/main" id="{2B95CE5C-B6D1-46AA-8480-1D779BBED200}"/>
              </a:ext>
            </a:extLst>
          </p:cNvPr>
          <p:cNvGrpSpPr/>
          <p:nvPr/>
        </p:nvGrpSpPr>
        <p:grpSpPr>
          <a:xfrm>
            <a:off x="4341036" y="3731385"/>
            <a:ext cx="3429000" cy="1938992"/>
            <a:chOff x="5334000" y="3886200"/>
            <a:chExt cx="3429000" cy="1938992"/>
          </a:xfrm>
        </p:grpSpPr>
        <p:sp>
          <p:nvSpPr>
            <p:cNvPr id="27" name="TextBox 26">
              <a:extLst>
                <a:ext uri="{FF2B5EF4-FFF2-40B4-BE49-F238E27FC236}">
                  <a16:creationId xmlns:a16="http://schemas.microsoft.com/office/drawing/2014/main" id="{524FEA90-DD0F-468B-B585-9CCEB837752C}"/>
                </a:ext>
              </a:extLst>
            </p:cNvPr>
            <p:cNvSpPr txBox="1"/>
            <p:nvPr/>
          </p:nvSpPr>
          <p:spPr>
            <a:xfrm>
              <a:off x="5334000" y="3886200"/>
              <a:ext cx="3429000" cy="1938992"/>
            </a:xfrm>
            <a:prstGeom prst="rect">
              <a:avLst/>
            </a:prstGeom>
            <a:solidFill>
              <a:schemeClr val="bg1"/>
            </a:solidFill>
            <a:ln w="28575">
              <a:solidFill>
                <a:srgbClr val="253DCB"/>
              </a:solidFill>
            </a:ln>
            <a:effectLst>
              <a:outerShdw blurRad="50800" dist="266700" dir="2700000" algn="ctr" rotWithShape="0">
                <a:srgbClr val="000000">
                  <a:alpha val="40000"/>
                </a:srgbClr>
              </a:outerShdw>
            </a:effectLst>
          </p:spPr>
          <p:txBody>
            <a:bodyPr wrap="square" rtlCol="0">
              <a:spAutoFit/>
            </a:bodyPr>
            <a:lstStyle/>
            <a:p>
              <a:pPr marL="0" lvl="1">
                <a:spcAft>
                  <a:spcPts val="600"/>
                </a:spcAft>
              </a:pPr>
              <a:r>
                <a:rPr lang="en-US" sz="2000" dirty="0"/>
                <a:t>AA causes liver cancer in mice</a:t>
              </a:r>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a:p>
              <a:pPr marL="0" lvl="1">
                <a:spcAft>
                  <a:spcPts val="600"/>
                </a:spcAft>
              </a:pPr>
              <a:endParaRPr lang="en-US" sz="2000" dirty="0"/>
            </a:p>
          </p:txBody>
        </p:sp>
        <p:pic>
          <p:nvPicPr>
            <p:cNvPr id="28" name="Picture 6" descr="http://buyjingos.com/wp-content/uploads/2017/11/dead-mouse-1024x562-1-300x165.jpg">
              <a:extLst>
                <a:ext uri="{FF2B5EF4-FFF2-40B4-BE49-F238E27FC236}">
                  <a16:creationId xmlns:a16="http://schemas.microsoft.com/office/drawing/2014/main" id="{68F14EE7-5F52-4DA8-8FD9-84B8C3CE25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6" t="20666" r="1836" b="15430"/>
            <a:stretch/>
          </p:blipFill>
          <p:spPr bwMode="auto">
            <a:xfrm>
              <a:off x="5486400" y="4419600"/>
              <a:ext cx="2857500" cy="100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149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4EFE0C6-C252-4AD4-B4A6-48D402170F4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393" t="11111" r="44949" b="43758"/>
          <a:stretch/>
        </p:blipFill>
        <p:spPr bwMode="auto">
          <a:xfrm>
            <a:off x="1856243" y="1086874"/>
            <a:ext cx="877780" cy="241832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rotWithShape="1">
          <a:blip r:embed="rId4"/>
          <a:srcRect l="21233" t="59565" r="15014" b="11861"/>
          <a:stretch/>
        </p:blipFill>
        <p:spPr>
          <a:xfrm>
            <a:off x="4038601" y="4955814"/>
            <a:ext cx="6735344" cy="793967"/>
          </a:xfrm>
          <a:prstGeom prst="rect">
            <a:avLst/>
          </a:prstGeom>
        </p:spPr>
      </p:pic>
      <p:pic>
        <p:nvPicPr>
          <p:cNvPr id="18" name="Picture 17"/>
          <p:cNvPicPr>
            <a:picLocks noChangeAspect="1"/>
          </p:cNvPicPr>
          <p:nvPr/>
        </p:nvPicPr>
        <p:blipFill rotWithShape="1">
          <a:blip r:embed="rId5"/>
          <a:srcRect l="19433" t="47492" r="15400" b="26368"/>
          <a:stretch/>
        </p:blipFill>
        <p:spPr>
          <a:xfrm>
            <a:off x="4023937" y="3279413"/>
            <a:ext cx="6708199" cy="649050"/>
          </a:xfrm>
          <a:prstGeom prst="rect">
            <a:avLst/>
          </a:prstGeom>
        </p:spPr>
      </p:pic>
      <p:pic>
        <p:nvPicPr>
          <p:cNvPr id="7" name="Picture 6"/>
          <p:cNvPicPr>
            <a:picLocks noChangeAspect="1"/>
          </p:cNvPicPr>
          <p:nvPr/>
        </p:nvPicPr>
        <p:blipFill rotWithShape="1">
          <a:blip r:embed="rId6"/>
          <a:srcRect l="16711" t="51672" r="8135" b="23652"/>
          <a:stretch/>
        </p:blipFill>
        <p:spPr>
          <a:xfrm>
            <a:off x="4102081" y="2517412"/>
            <a:ext cx="6616526" cy="606518"/>
          </a:xfrm>
          <a:prstGeom prst="rect">
            <a:avLst/>
          </a:prstGeom>
        </p:spPr>
      </p:pic>
      <p:sp>
        <p:nvSpPr>
          <p:cNvPr id="2" name="Title 1"/>
          <p:cNvSpPr>
            <a:spLocks noGrp="1"/>
          </p:cNvSpPr>
          <p:nvPr>
            <p:ph type="title"/>
          </p:nvPr>
        </p:nvSpPr>
        <p:spPr>
          <a:xfrm>
            <a:off x="534502" y="90650"/>
            <a:ext cx="9752498" cy="844214"/>
          </a:xfrm>
        </p:spPr>
        <p:txBody>
          <a:bodyPr>
            <a:normAutofit fontScale="90000"/>
          </a:bodyPr>
          <a:lstStyle/>
          <a:p>
            <a:pPr algn="l"/>
            <a:r>
              <a:rPr lang="en-US" sz="3200" dirty="0"/>
              <a:t>2021: Six cancer types with AA mutagenesis</a:t>
            </a:r>
            <a:br>
              <a:rPr lang="en-US" sz="3200" dirty="0"/>
            </a:br>
            <a:r>
              <a:rPr lang="en-US" sz="3200" dirty="0"/>
              <a:t>Strong evidence for causal roles in liver and urothelial cancers</a:t>
            </a:r>
          </a:p>
        </p:txBody>
      </p:sp>
      <p:pic>
        <p:nvPicPr>
          <p:cNvPr id="4" name="Picture 3"/>
          <p:cNvPicPr>
            <a:picLocks/>
          </p:cNvPicPr>
          <p:nvPr/>
        </p:nvPicPr>
        <p:blipFill rotWithShape="1">
          <a:blip r:embed="rId7" cstate="print">
            <a:extLst>
              <a:ext uri="{28A0092B-C50C-407E-A947-70E740481C1C}">
                <a14:useLocalDpi xmlns:a14="http://schemas.microsoft.com/office/drawing/2010/main" val="0"/>
              </a:ext>
            </a:extLst>
          </a:blip>
          <a:srcRect l="25589" t="22696" r="13164" b="11583"/>
          <a:stretch/>
        </p:blipFill>
        <p:spPr>
          <a:xfrm flipH="1">
            <a:off x="1719941" y="4329685"/>
            <a:ext cx="1762360" cy="2223515"/>
          </a:xfrm>
          <a:prstGeom prst="rect">
            <a:avLst/>
          </a:prstGeom>
        </p:spPr>
      </p:pic>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l="8633" t="13239" r="28108" b="7778"/>
          <a:stretch/>
        </p:blipFill>
        <p:spPr>
          <a:xfrm>
            <a:off x="1772195" y="2362200"/>
            <a:ext cx="1686416" cy="1857158"/>
          </a:xfrm>
          <a:prstGeom prst="rect">
            <a:avLst/>
          </a:prstGeom>
        </p:spPr>
      </p:pic>
      <p:cxnSp>
        <p:nvCxnSpPr>
          <p:cNvPr id="22" name="Straight Arrow Connector 21"/>
          <p:cNvCxnSpPr>
            <a:stCxn id="37" idx="1"/>
          </p:cNvCxnSpPr>
          <p:nvPr/>
        </p:nvCxnSpPr>
        <p:spPr>
          <a:xfrm flipH="1" flipV="1">
            <a:off x="2667000" y="2746012"/>
            <a:ext cx="1352782" cy="28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34023" y="3104980"/>
            <a:ext cx="1228377" cy="4792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3" idx="1"/>
          </p:cNvCxnSpPr>
          <p:nvPr/>
        </p:nvCxnSpPr>
        <p:spPr>
          <a:xfrm flipH="1">
            <a:off x="3249979" y="4546267"/>
            <a:ext cx="738128" cy="174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1"/>
          </p:cNvCxnSpPr>
          <p:nvPr/>
        </p:nvCxnSpPr>
        <p:spPr>
          <a:xfrm flipH="1" flipV="1">
            <a:off x="2971800" y="4727212"/>
            <a:ext cx="990600" cy="63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1"/>
          </p:cNvCxnSpPr>
          <p:nvPr/>
        </p:nvCxnSpPr>
        <p:spPr>
          <a:xfrm flipH="1">
            <a:off x="3143482" y="5994067"/>
            <a:ext cx="837280" cy="3627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62400" y="5165302"/>
            <a:ext cx="2448363" cy="400110"/>
          </a:xfrm>
          <a:prstGeom prst="rect">
            <a:avLst/>
          </a:prstGeom>
          <a:noFill/>
        </p:spPr>
        <p:txBody>
          <a:bodyPr wrap="none" rtlCol="0">
            <a:spAutoFit/>
          </a:bodyPr>
          <a:lstStyle/>
          <a:p>
            <a:r>
              <a:rPr lang="en-US" sz="2000" dirty="0"/>
              <a:t>Upper tract urothelial</a:t>
            </a:r>
          </a:p>
        </p:txBody>
      </p:sp>
      <p:sp>
        <p:nvSpPr>
          <p:cNvPr id="34" name="TextBox 33"/>
          <p:cNvSpPr txBox="1"/>
          <p:nvPr/>
        </p:nvSpPr>
        <p:spPr>
          <a:xfrm>
            <a:off x="4038600" y="3412702"/>
            <a:ext cx="1093569" cy="400110"/>
          </a:xfrm>
          <a:prstGeom prst="rect">
            <a:avLst/>
          </a:prstGeom>
          <a:noFill/>
        </p:spPr>
        <p:txBody>
          <a:bodyPr wrap="none" rtlCol="0">
            <a:spAutoFit/>
          </a:bodyPr>
          <a:lstStyle/>
          <a:p>
            <a:r>
              <a:rPr lang="en-US" sz="2000" dirty="0"/>
              <a:t>Bile duct</a:t>
            </a:r>
          </a:p>
        </p:txBody>
      </p:sp>
      <p:sp>
        <p:nvSpPr>
          <p:cNvPr id="37" name="TextBox 36"/>
          <p:cNvSpPr txBox="1"/>
          <p:nvPr/>
        </p:nvSpPr>
        <p:spPr>
          <a:xfrm>
            <a:off x="4019782" y="2574502"/>
            <a:ext cx="682303" cy="400110"/>
          </a:xfrm>
          <a:prstGeom prst="rect">
            <a:avLst/>
          </a:prstGeom>
          <a:noFill/>
        </p:spPr>
        <p:txBody>
          <a:bodyPr wrap="none" rtlCol="0">
            <a:spAutoFit/>
          </a:bodyPr>
          <a:lstStyle/>
          <a:p>
            <a:r>
              <a:rPr lang="en-US" sz="2000" dirty="0"/>
              <a:t>Liver</a:t>
            </a:r>
          </a:p>
        </p:txBody>
      </p:sp>
      <p:sp>
        <p:nvSpPr>
          <p:cNvPr id="6" name="Slide Number Placeholder 5"/>
          <p:cNvSpPr>
            <a:spLocks noGrp="1"/>
          </p:cNvSpPr>
          <p:nvPr>
            <p:ph type="sldNum" sz="quarter" idx="12"/>
          </p:nvPr>
        </p:nvSpPr>
        <p:spPr/>
        <p:txBody>
          <a:bodyPr/>
          <a:lstStyle/>
          <a:p>
            <a:pPr>
              <a:defRPr/>
            </a:pPr>
            <a:fld id="{47EB465D-2B07-4782-9D38-CDF7B0E66DA7}" type="slidenum">
              <a:rPr lang="en-US" smtClean="0"/>
              <a:pPr>
                <a:defRPr/>
              </a:pPr>
              <a:t>24</a:t>
            </a:fld>
            <a:endParaRPr lang="en-US"/>
          </a:p>
        </p:txBody>
      </p:sp>
      <p:pic>
        <p:nvPicPr>
          <p:cNvPr id="20" name="Picture 19"/>
          <p:cNvPicPr>
            <a:picLocks noChangeAspect="1"/>
          </p:cNvPicPr>
          <p:nvPr/>
        </p:nvPicPr>
        <p:blipFill rotWithShape="1">
          <a:blip r:embed="rId9"/>
          <a:srcRect l="19620" t="48722" r="16901" b="15495"/>
          <a:stretch/>
        </p:blipFill>
        <p:spPr>
          <a:xfrm>
            <a:off x="4038600" y="4041412"/>
            <a:ext cx="6620418" cy="821442"/>
          </a:xfrm>
          <a:prstGeom prst="rect">
            <a:avLst/>
          </a:prstGeom>
        </p:spPr>
      </p:pic>
      <p:sp>
        <p:nvSpPr>
          <p:cNvPr id="33" name="TextBox 32"/>
          <p:cNvSpPr txBox="1"/>
          <p:nvPr/>
        </p:nvSpPr>
        <p:spPr>
          <a:xfrm>
            <a:off x="3988107" y="4346212"/>
            <a:ext cx="888385" cy="400110"/>
          </a:xfrm>
          <a:prstGeom prst="rect">
            <a:avLst/>
          </a:prstGeom>
          <a:noFill/>
        </p:spPr>
        <p:txBody>
          <a:bodyPr wrap="none" rtlCol="0">
            <a:spAutoFit/>
          </a:bodyPr>
          <a:lstStyle/>
          <a:p>
            <a:r>
              <a:rPr lang="en-US" sz="2000" dirty="0"/>
              <a:t>Kidney</a:t>
            </a:r>
          </a:p>
        </p:txBody>
      </p:sp>
      <p:pic>
        <p:nvPicPr>
          <p:cNvPr id="12" name="Picture 11"/>
          <p:cNvPicPr>
            <a:picLocks noChangeAspect="1"/>
          </p:cNvPicPr>
          <p:nvPr/>
        </p:nvPicPr>
        <p:blipFill rotWithShape="1">
          <a:blip r:embed="rId10"/>
          <a:srcRect l="19769" t="52892" r="16415" b="15913"/>
          <a:stretch/>
        </p:blipFill>
        <p:spPr>
          <a:xfrm>
            <a:off x="4114800" y="5717813"/>
            <a:ext cx="6655564" cy="823651"/>
          </a:xfrm>
          <a:prstGeom prst="rect">
            <a:avLst/>
          </a:prstGeom>
        </p:spPr>
      </p:pic>
      <p:sp>
        <p:nvSpPr>
          <p:cNvPr id="31" name="TextBox 30"/>
          <p:cNvSpPr txBox="1"/>
          <p:nvPr/>
        </p:nvSpPr>
        <p:spPr>
          <a:xfrm>
            <a:off x="3980762" y="5794012"/>
            <a:ext cx="994183" cy="400110"/>
          </a:xfrm>
          <a:prstGeom prst="rect">
            <a:avLst/>
          </a:prstGeom>
          <a:noFill/>
        </p:spPr>
        <p:txBody>
          <a:bodyPr wrap="none" rtlCol="0">
            <a:spAutoFit/>
          </a:bodyPr>
          <a:lstStyle/>
          <a:p>
            <a:r>
              <a:rPr lang="en-US" sz="2000" dirty="0"/>
              <a:t>Bladder</a:t>
            </a:r>
          </a:p>
        </p:txBody>
      </p:sp>
      <p:sp>
        <p:nvSpPr>
          <p:cNvPr id="24" name="Rectangle 23">
            <a:extLst>
              <a:ext uri="{FF2B5EF4-FFF2-40B4-BE49-F238E27FC236}">
                <a16:creationId xmlns:a16="http://schemas.microsoft.com/office/drawing/2014/main" id="{8567A6C6-7B55-45F4-9505-E7E6BAC1C650}"/>
              </a:ext>
            </a:extLst>
          </p:cNvPr>
          <p:cNvSpPr/>
          <p:nvPr/>
        </p:nvSpPr>
        <p:spPr>
          <a:xfrm>
            <a:off x="1432211" y="3753139"/>
            <a:ext cx="914400" cy="514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96733E7B-5ACB-41CD-93E2-26E160439F03}"/>
              </a:ext>
            </a:extLst>
          </p:cNvPr>
          <p:cNvSpPr/>
          <p:nvPr/>
        </p:nvSpPr>
        <p:spPr>
          <a:xfrm>
            <a:off x="1125408" y="2246223"/>
            <a:ext cx="914400" cy="514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0" name="Straight Arrow Connector 29">
            <a:extLst>
              <a:ext uri="{FF2B5EF4-FFF2-40B4-BE49-F238E27FC236}">
                <a16:creationId xmlns:a16="http://schemas.microsoft.com/office/drawing/2014/main" id="{AAA0E45F-5362-4ED5-B356-9B034F4DA02D}"/>
              </a:ext>
            </a:extLst>
          </p:cNvPr>
          <p:cNvCxnSpPr>
            <a:cxnSpLocks/>
            <a:stCxn id="35" idx="1"/>
          </p:cNvCxnSpPr>
          <p:nvPr/>
        </p:nvCxnSpPr>
        <p:spPr>
          <a:xfrm flipH="1">
            <a:off x="2734023" y="1781145"/>
            <a:ext cx="1380777" cy="2000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47AB6C7-0248-4191-9EE6-2FF2F18A565D}"/>
              </a:ext>
            </a:extLst>
          </p:cNvPr>
          <p:cNvSpPr txBox="1"/>
          <p:nvPr/>
        </p:nvSpPr>
        <p:spPr>
          <a:xfrm>
            <a:off x="4114800" y="1581090"/>
            <a:ext cx="2991525" cy="400110"/>
          </a:xfrm>
          <a:prstGeom prst="rect">
            <a:avLst/>
          </a:prstGeom>
          <a:noFill/>
        </p:spPr>
        <p:txBody>
          <a:bodyPr wrap="none" rtlCol="0">
            <a:spAutoFit/>
          </a:bodyPr>
          <a:lstStyle/>
          <a:p>
            <a:r>
              <a:rPr lang="en-US" sz="2000" dirty="0"/>
              <a:t>Esophagus (squamous cell)</a:t>
            </a:r>
          </a:p>
        </p:txBody>
      </p:sp>
      <p:pic>
        <p:nvPicPr>
          <p:cNvPr id="9" name="Picture 8">
            <a:extLst>
              <a:ext uri="{FF2B5EF4-FFF2-40B4-BE49-F238E27FC236}">
                <a16:creationId xmlns:a16="http://schemas.microsoft.com/office/drawing/2014/main" id="{160E0780-1CAE-4846-A0DB-948428E673E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77058" y="1752600"/>
            <a:ext cx="6414741" cy="576155"/>
          </a:xfrm>
          <a:prstGeom prst="rect">
            <a:avLst/>
          </a:prstGeom>
        </p:spPr>
      </p:pic>
    </p:spTree>
    <p:extLst>
      <p:ext uri="{BB962C8B-B14F-4D97-AF65-F5344CB8AC3E}">
        <p14:creationId xmlns:p14="http://schemas.microsoft.com/office/powerpoint/2010/main" val="4206441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09800" y="3384384"/>
            <a:ext cx="9712960" cy="3212953"/>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2209800" y="1295400"/>
            <a:ext cx="9712960"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5375499" y="2430544"/>
            <a:ext cx="3020956" cy="461665"/>
          </a:xfrm>
          <a:prstGeom prst="rect">
            <a:avLst/>
          </a:prstGeom>
          <a:noFill/>
        </p:spPr>
        <p:txBody>
          <a:bodyPr wrap="none" rtlCol="0">
            <a:spAutoFit/>
          </a:bodyPr>
          <a:lstStyle/>
          <a:p>
            <a:pPr algn="ctr"/>
            <a:r>
              <a:rPr lang="en-US" sz="2400" b="1" dirty="0">
                <a:solidFill>
                  <a:srgbClr val="FF0000"/>
                </a:solidFill>
              </a:rPr>
              <a:t>Mutational Signatures</a:t>
            </a:r>
          </a:p>
        </p:txBody>
      </p:sp>
      <p:sp>
        <p:nvSpPr>
          <p:cNvPr id="71" name="TextBox 70"/>
          <p:cNvSpPr txBox="1"/>
          <p:nvPr/>
        </p:nvSpPr>
        <p:spPr>
          <a:xfrm>
            <a:off x="2484373" y="3384384"/>
            <a:ext cx="3124200" cy="830997"/>
          </a:xfrm>
          <a:prstGeom prst="rect">
            <a:avLst/>
          </a:prstGeom>
          <a:noFill/>
        </p:spPr>
        <p:txBody>
          <a:bodyPr wrap="square" rtlCol="0">
            <a:spAutoFit/>
          </a:bodyPr>
          <a:lstStyle/>
          <a:p>
            <a:pPr algn="ctr"/>
            <a:r>
              <a:rPr lang="en-US" sz="2400" dirty="0"/>
              <a:t>Molecular cancer epidemiology</a:t>
            </a:r>
          </a:p>
        </p:txBody>
      </p:sp>
      <p:sp>
        <p:nvSpPr>
          <p:cNvPr id="74" name="TextBox 73"/>
          <p:cNvSpPr txBox="1"/>
          <p:nvPr/>
        </p:nvSpPr>
        <p:spPr>
          <a:xfrm>
            <a:off x="5152429" y="4624030"/>
            <a:ext cx="3467096" cy="461665"/>
          </a:xfrm>
          <a:prstGeom prst="rect">
            <a:avLst/>
          </a:prstGeom>
          <a:noFill/>
        </p:spPr>
        <p:txBody>
          <a:bodyPr wrap="square" rtlCol="0">
            <a:spAutoFit/>
          </a:bodyPr>
          <a:lstStyle/>
          <a:p>
            <a:pPr algn="ctr"/>
            <a:r>
              <a:rPr lang="en-US" sz="2400" dirty="0"/>
              <a:t>How do cancers develop?</a:t>
            </a:r>
          </a:p>
        </p:txBody>
      </p:sp>
      <p:grpSp>
        <p:nvGrpSpPr>
          <p:cNvPr id="76" name="Group 75"/>
          <p:cNvGrpSpPr/>
          <p:nvPr/>
        </p:nvGrpSpPr>
        <p:grpSpPr>
          <a:xfrm>
            <a:off x="2209800" y="4308900"/>
            <a:ext cx="3124200" cy="1546482"/>
            <a:chOff x="-77390" y="3585862"/>
            <a:chExt cx="3124200" cy="1787035"/>
          </a:xfrm>
        </p:grpSpPr>
        <p:sp>
          <p:nvSpPr>
            <p:cNvPr id="77" name="TextBox 76"/>
            <p:cNvSpPr txBox="1"/>
            <p:nvPr/>
          </p:nvSpPr>
          <p:spPr>
            <a:xfrm>
              <a:off x="-77390" y="3985859"/>
              <a:ext cx="3124200" cy="1387038"/>
            </a:xfrm>
            <a:prstGeom prst="rect">
              <a:avLst/>
            </a:prstGeom>
            <a:noFill/>
          </p:spPr>
          <p:txBody>
            <a:bodyPr wrap="square" rtlCol="0">
              <a:spAutoFit/>
            </a:bodyPr>
            <a:lstStyle/>
            <a:p>
              <a:pPr algn="ctr"/>
              <a:r>
                <a:rPr lang="en-US" sz="2400" dirty="0"/>
                <a:t>Public health: 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4485677" y="6135672"/>
            <a:ext cx="4800600" cy="461665"/>
          </a:xfrm>
          <a:prstGeom prst="rect">
            <a:avLst/>
          </a:prstGeom>
          <a:noFill/>
        </p:spPr>
        <p:txBody>
          <a:bodyPr wrap="square" rtlCol="0">
            <a:spAutoFit/>
          </a:bodyPr>
          <a:lstStyle/>
          <a:p>
            <a:pPr algn="ctr"/>
            <a:r>
              <a:rPr lang="en-US" sz="2400" dirty="0"/>
              <a:t>Therapeutic opportunities</a:t>
            </a:r>
          </a:p>
        </p:txBody>
      </p:sp>
      <p:cxnSp>
        <p:nvCxnSpPr>
          <p:cNvPr id="87" name="Straight Arrow Connector 86"/>
          <p:cNvCxnSpPr>
            <a:cxnSpLocks/>
          </p:cNvCxnSpPr>
          <p:nvPr/>
        </p:nvCxnSpPr>
        <p:spPr>
          <a:xfrm>
            <a:off x="6885977" y="2918769"/>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8646001" y="3383791"/>
            <a:ext cx="3254907" cy="830997"/>
          </a:xfrm>
          <a:prstGeom prst="rect">
            <a:avLst/>
          </a:prstGeom>
          <a:noFill/>
        </p:spPr>
        <p:txBody>
          <a:bodyPr wrap="square" rtlCol="0">
            <a:spAutoFit/>
          </a:bodyPr>
          <a:lstStyle/>
          <a:p>
            <a:pPr algn="ctr"/>
            <a:r>
              <a:rPr lang="en-US" sz="2400" dirty="0"/>
              <a:t>Understanding</a:t>
            </a:r>
          </a:p>
          <a:p>
            <a:pPr algn="ctr"/>
            <a:r>
              <a:rPr lang="en-US" sz="2400" dirty="0"/>
              <a:t>DNA damage &amp; repair</a:t>
            </a:r>
          </a:p>
        </p:txBody>
      </p:sp>
      <p:sp>
        <p:nvSpPr>
          <p:cNvPr id="23" name="TextBox 22"/>
          <p:cNvSpPr txBox="1"/>
          <p:nvPr/>
        </p:nvSpPr>
        <p:spPr>
          <a:xfrm>
            <a:off x="7246178" y="1449836"/>
            <a:ext cx="3955222" cy="461665"/>
          </a:xfrm>
          <a:prstGeom prst="rect">
            <a:avLst/>
          </a:prstGeom>
          <a:noFill/>
        </p:spPr>
        <p:txBody>
          <a:bodyPr wrap="square" rtlCol="0">
            <a:spAutoFit/>
          </a:bodyPr>
          <a:lstStyle/>
          <a:p>
            <a:pPr algn="ctr"/>
            <a:r>
              <a:rPr lang="en-US" sz="2400" dirty="0"/>
              <a:t>Experimental delineation</a:t>
            </a:r>
          </a:p>
        </p:txBody>
      </p:sp>
      <p:sp>
        <p:nvSpPr>
          <p:cNvPr id="25" name="TextBox 24"/>
          <p:cNvSpPr txBox="1"/>
          <p:nvPr/>
        </p:nvSpPr>
        <p:spPr>
          <a:xfrm>
            <a:off x="2315598" y="1475814"/>
            <a:ext cx="4072060" cy="461665"/>
          </a:xfrm>
          <a:prstGeom prst="rect">
            <a:avLst/>
          </a:prstGeom>
          <a:noFill/>
        </p:spPr>
        <p:txBody>
          <a:bodyPr wrap="square" rtlCol="0">
            <a:spAutoFit/>
          </a:bodyPr>
          <a:lstStyle/>
          <a:p>
            <a:pPr algn="ctr"/>
            <a:r>
              <a:rPr lang="en-US" sz="2400" dirty="0"/>
              <a:t>Analysis of large databases</a:t>
            </a:r>
          </a:p>
        </p:txBody>
      </p:sp>
      <p:sp>
        <p:nvSpPr>
          <p:cNvPr id="32" name="TextBox 31"/>
          <p:cNvSpPr txBox="1"/>
          <p:nvPr/>
        </p:nvSpPr>
        <p:spPr>
          <a:xfrm>
            <a:off x="150416" y="1502246"/>
            <a:ext cx="1590564" cy="523220"/>
          </a:xfrm>
          <a:prstGeom prst="rect">
            <a:avLst/>
          </a:prstGeom>
          <a:noFill/>
        </p:spPr>
        <p:txBody>
          <a:bodyPr wrap="none" rtlCol="0">
            <a:spAutoFit/>
          </a:bodyPr>
          <a:lstStyle/>
          <a:p>
            <a:pPr algn="ctr"/>
            <a:r>
              <a:rPr lang="en-US" sz="2800" dirty="0"/>
              <a:t>Discovery</a:t>
            </a:r>
          </a:p>
        </p:txBody>
      </p:sp>
      <p:sp>
        <p:nvSpPr>
          <p:cNvPr id="33" name="TextBox 32"/>
          <p:cNvSpPr txBox="1"/>
          <p:nvPr/>
        </p:nvSpPr>
        <p:spPr>
          <a:xfrm>
            <a:off x="116721" y="4777519"/>
            <a:ext cx="1832681" cy="523220"/>
          </a:xfrm>
          <a:prstGeom prst="rect">
            <a:avLst/>
          </a:prstGeom>
          <a:noFill/>
        </p:spPr>
        <p:txBody>
          <a:bodyPr wrap="none" rtlCol="0">
            <a:spAutoFit/>
          </a:bodyPr>
          <a:lstStyle/>
          <a:p>
            <a:pPr algn="ctr"/>
            <a:r>
              <a:rPr lang="en-US" sz="2800" dirty="0"/>
              <a:t>Application</a:t>
            </a:r>
          </a:p>
        </p:txBody>
      </p:sp>
      <p:cxnSp>
        <p:nvCxnSpPr>
          <p:cNvPr id="34" name="Straight Arrow Connector 33"/>
          <p:cNvCxnSpPr>
            <a:cxnSpLocks/>
          </p:cNvCxnSpPr>
          <p:nvPr/>
        </p:nvCxnSpPr>
        <p:spPr>
          <a:xfrm flipH="1">
            <a:off x="8488239" y="4343400"/>
            <a:ext cx="1265362" cy="17922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a:off x="3810000" y="5855382"/>
            <a:ext cx="1287702" cy="3175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C03D87-5514-4DF4-8A5E-83A1AB0433F5}"/>
              </a:ext>
            </a:extLst>
          </p:cNvPr>
          <p:cNvSpPr>
            <a:spLocks noGrp="1"/>
          </p:cNvSpPr>
          <p:nvPr>
            <p:ph type="title"/>
          </p:nvPr>
        </p:nvSpPr>
        <p:spPr>
          <a:xfrm>
            <a:off x="335473" y="76613"/>
            <a:ext cx="10972800" cy="993249"/>
          </a:xfrm>
        </p:spPr>
        <p:txBody>
          <a:bodyPr/>
          <a:lstStyle/>
          <a:p>
            <a:pPr algn="l"/>
            <a:r>
              <a:rPr lang="en-US" dirty="0"/>
              <a:t>Context: Aristolochic acid (AA)</a:t>
            </a:r>
            <a:endParaRPr lang="en-SG" dirty="0"/>
          </a:p>
        </p:txBody>
      </p:sp>
      <p:cxnSp>
        <p:nvCxnSpPr>
          <p:cNvPr id="42" name="Straight Arrow Connector 41">
            <a:extLst>
              <a:ext uri="{FF2B5EF4-FFF2-40B4-BE49-F238E27FC236}">
                <a16:creationId xmlns:a16="http://schemas.microsoft.com/office/drawing/2014/main" id="{CAD8560E-AE0B-4F21-B4C3-7F56C49B29F4}"/>
              </a:ext>
            </a:extLst>
          </p:cNvPr>
          <p:cNvCxnSpPr>
            <a:cxnSpLocks/>
          </p:cNvCxnSpPr>
          <p:nvPr/>
        </p:nvCxnSpPr>
        <p:spPr>
          <a:xfrm flipH="1">
            <a:off x="7960814" y="204014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B488775-9976-491E-81FF-E92429664EB0}"/>
              </a:ext>
            </a:extLst>
          </p:cNvPr>
          <p:cNvCxnSpPr>
            <a:cxnSpLocks/>
          </p:cNvCxnSpPr>
          <p:nvPr/>
        </p:nvCxnSpPr>
        <p:spPr>
          <a:xfrm>
            <a:off x="5057357" y="202078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4E8DE0B-14DA-4040-9779-77071212886E}"/>
              </a:ext>
            </a:extLst>
          </p:cNvPr>
          <p:cNvCxnSpPr>
            <a:cxnSpLocks/>
          </p:cNvCxnSpPr>
          <p:nvPr/>
        </p:nvCxnSpPr>
        <p:spPr>
          <a:xfrm flipH="1">
            <a:off x="5115130" y="2959582"/>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6F0EAF-3108-4350-82B3-6AEDC9E83625}"/>
              </a:ext>
            </a:extLst>
          </p:cNvPr>
          <p:cNvCxnSpPr>
            <a:cxnSpLocks/>
          </p:cNvCxnSpPr>
          <p:nvPr/>
        </p:nvCxnSpPr>
        <p:spPr>
          <a:xfrm>
            <a:off x="7990590" y="290807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E218287-3FA1-4FBE-B11F-0AFC930AED6E}"/>
              </a:ext>
            </a:extLst>
          </p:cNvPr>
          <p:cNvCxnSpPr>
            <a:cxnSpLocks/>
          </p:cNvCxnSpPr>
          <p:nvPr/>
        </p:nvCxnSpPr>
        <p:spPr>
          <a:xfrm>
            <a:off x="6885977" y="4180632"/>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6B154F1-6E5B-4A3C-B367-91B1E3DB500B}"/>
              </a:ext>
            </a:extLst>
          </p:cNvPr>
          <p:cNvSpPr/>
          <p:nvPr/>
        </p:nvSpPr>
        <p:spPr>
          <a:xfrm>
            <a:off x="2223523" y="1304227"/>
            <a:ext cx="4072060" cy="904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188C63E2-BE6C-4887-829F-E8728B60DCDF}"/>
              </a:ext>
            </a:extLst>
          </p:cNvPr>
          <p:cNvSpPr/>
          <p:nvPr/>
        </p:nvSpPr>
        <p:spPr>
          <a:xfrm>
            <a:off x="7185462" y="1190186"/>
            <a:ext cx="4072060" cy="904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474D1551-D4F0-481C-8762-12513F4BA2A2}"/>
              </a:ext>
            </a:extLst>
          </p:cNvPr>
          <p:cNvSpPr/>
          <p:nvPr/>
        </p:nvSpPr>
        <p:spPr>
          <a:xfrm>
            <a:off x="2161581" y="3331881"/>
            <a:ext cx="3467096" cy="904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67A7BFD4-3041-4204-A967-FB02DB0F5DD8}"/>
              </a:ext>
            </a:extLst>
          </p:cNvPr>
          <p:cNvSpPr/>
          <p:nvPr/>
        </p:nvSpPr>
        <p:spPr>
          <a:xfrm>
            <a:off x="2053697" y="4581663"/>
            <a:ext cx="3467096" cy="13780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B3BE0786-BB7D-415B-BDFE-0F2738D19A88}"/>
              </a:ext>
            </a:extLst>
          </p:cNvPr>
          <p:cNvSpPr txBox="1"/>
          <p:nvPr/>
        </p:nvSpPr>
        <p:spPr>
          <a:xfrm>
            <a:off x="5408921" y="3336407"/>
            <a:ext cx="3313501" cy="830997"/>
          </a:xfrm>
          <a:prstGeom prst="rect">
            <a:avLst/>
          </a:prstGeom>
          <a:noFill/>
        </p:spPr>
        <p:txBody>
          <a:bodyPr wrap="square" rtlCol="0">
            <a:spAutoFit/>
          </a:bodyPr>
          <a:lstStyle/>
          <a:p>
            <a:pPr algn="ctr"/>
            <a:r>
              <a:rPr lang="en-US" sz="2400" dirty="0"/>
              <a:t>Which mutational processes cause cancer?</a:t>
            </a:r>
          </a:p>
        </p:txBody>
      </p:sp>
      <p:sp>
        <p:nvSpPr>
          <p:cNvPr id="37" name="Oval 36">
            <a:extLst>
              <a:ext uri="{FF2B5EF4-FFF2-40B4-BE49-F238E27FC236}">
                <a16:creationId xmlns:a16="http://schemas.microsoft.com/office/drawing/2014/main" id="{51EE73E5-E7BD-4103-B8DF-E53CD3020E9A}"/>
              </a:ext>
            </a:extLst>
          </p:cNvPr>
          <p:cNvSpPr/>
          <p:nvPr/>
        </p:nvSpPr>
        <p:spPr>
          <a:xfrm>
            <a:off x="5266272" y="3380645"/>
            <a:ext cx="3467096" cy="904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8" name="Straight Arrow Connector 37">
            <a:extLst>
              <a:ext uri="{FF2B5EF4-FFF2-40B4-BE49-F238E27FC236}">
                <a16:creationId xmlns:a16="http://schemas.microsoft.com/office/drawing/2014/main" id="{B40A7713-DB1D-4A7B-8506-BD5C4AE400C0}"/>
              </a:ext>
            </a:extLst>
          </p:cNvPr>
          <p:cNvCxnSpPr>
            <a:cxnSpLocks/>
          </p:cNvCxnSpPr>
          <p:nvPr/>
        </p:nvCxnSpPr>
        <p:spPr>
          <a:xfrm>
            <a:off x="6885977" y="5181600"/>
            <a:ext cx="0" cy="990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07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25275" y="3405548"/>
            <a:ext cx="9712960" cy="3212953"/>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2209800" y="1295400"/>
            <a:ext cx="9712960"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5375499" y="2430544"/>
            <a:ext cx="3020956" cy="461665"/>
          </a:xfrm>
          <a:prstGeom prst="rect">
            <a:avLst/>
          </a:prstGeom>
          <a:noFill/>
        </p:spPr>
        <p:txBody>
          <a:bodyPr wrap="none" rtlCol="0">
            <a:spAutoFit/>
          </a:bodyPr>
          <a:lstStyle/>
          <a:p>
            <a:pPr algn="ctr"/>
            <a:r>
              <a:rPr lang="en-US" sz="2400" b="1" dirty="0">
                <a:solidFill>
                  <a:srgbClr val="FF0000"/>
                </a:solidFill>
              </a:rPr>
              <a:t>Mutational Signatures</a:t>
            </a:r>
          </a:p>
        </p:txBody>
      </p:sp>
      <p:sp>
        <p:nvSpPr>
          <p:cNvPr id="71" name="TextBox 70"/>
          <p:cNvSpPr txBox="1"/>
          <p:nvPr/>
        </p:nvSpPr>
        <p:spPr>
          <a:xfrm>
            <a:off x="2484373" y="3384384"/>
            <a:ext cx="3124200" cy="830997"/>
          </a:xfrm>
          <a:prstGeom prst="rect">
            <a:avLst/>
          </a:prstGeom>
          <a:noFill/>
        </p:spPr>
        <p:txBody>
          <a:bodyPr wrap="square" rtlCol="0">
            <a:spAutoFit/>
          </a:bodyPr>
          <a:lstStyle/>
          <a:p>
            <a:pPr algn="ctr"/>
            <a:r>
              <a:rPr lang="en-US" sz="2400" dirty="0"/>
              <a:t>Molecular cancer epidemiology</a:t>
            </a:r>
          </a:p>
        </p:txBody>
      </p:sp>
      <p:sp>
        <p:nvSpPr>
          <p:cNvPr id="74" name="TextBox 73"/>
          <p:cNvSpPr txBox="1"/>
          <p:nvPr/>
        </p:nvSpPr>
        <p:spPr>
          <a:xfrm>
            <a:off x="5152429" y="4624030"/>
            <a:ext cx="3467096" cy="461665"/>
          </a:xfrm>
          <a:prstGeom prst="rect">
            <a:avLst/>
          </a:prstGeom>
          <a:noFill/>
        </p:spPr>
        <p:txBody>
          <a:bodyPr wrap="square" rtlCol="0">
            <a:spAutoFit/>
          </a:bodyPr>
          <a:lstStyle/>
          <a:p>
            <a:pPr algn="ctr"/>
            <a:r>
              <a:rPr lang="en-US" sz="2400" dirty="0"/>
              <a:t>How do cancers develop?</a:t>
            </a:r>
          </a:p>
        </p:txBody>
      </p:sp>
      <p:grpSp>
        <p:nvGrpSpPr>
          <p:cNvPr id="76" name="Group 75"/>
          <p:cNvGrpSpPr/>
          <p:nvPr/>
        </p:nvGrpSpPr>
        <p:grpSpPr>
          <a:xfrm>
            <a:off x="2209800" y="4308900"/>
            <a:ext cx="3124200" cy="1546482"/>
            <a:chOff x="-77390" y="3585862"/>
            <a:chExt cx="3124200" cy="1787035"/>
          </a:xfrm>
        </p:grpSpPr>
        <p:sp>
          <p:nvSpPr>
            <p:cNvPr id="77" name="TextBox 76"/>
            <p:cNvSpPr txBox="1"/>
            <p:nvPr/>
          </p:nvSpPr>
          <p:spPr>
            <a:xfrm>
              <a:off x="-77390" y="3985859"/>
              <a:ext cx="3124200" cy="1387038"/>
            </a:xfrm>
            <a:prstGeom prst="rect">
              <a:avLst/>
            </a:prstGeom>
            <a:noFill/>
          </p:spPr>
          <p:txBody>
            <a:bodyPr wrap="square" rtlCol="0">
              <a:spAutoFit/>
            </a:bodyPr>
            <a:lstStyle/>
            <a:p>
              <a:pPr algn="ctr"/>
              <a:r>
                <a:rPr lang="en-US" sz="2400" dirty="0"/>
                <a:t>Public health: 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4485677" y="6135672"/>
            <a:ext cx="4800600" cy="461665"/>
          </a:xfrm>
          <a:prstGeom prst="rect">
            <a:avLst/>
          </a:prstGeom>
          <a:noFill/>
        </p:spPr>
        <p:txBody>
          <a:bodyPr wrap="square" rtlCol="0">
            <a:spAutoFit/>
          </a:bodyPr>
          <a:lstStyle/>
          <a:p>
            <a:pPr algn="ctr"/>
            <a:r>
              <a:rPr lang="en-US" sz="2400" dirty="0"/>
              <a:t>Therapeutic opportunities</a:t>
            </a:r>
          </a:p>
        </p:txBody>
      </p:sp>
      <p:sp>
        <p:nvSpPr>
          <p:cNvPr id="86" name="TextBox 85"/>
          <p:cNvSpPr txBox="1"/>
          <p:nvPr/>
        </p:nvSpPr>
        <p:spPr>
          <a:xfrm>
            <a:off x="5265688" y="3384384"/>
            <a:ext cx="3353837" cy="830997"/>
          </a:xfrm>
          <a:prstGeom prst="rect">
            <a:avLst/>
          </a:prstGeom>
          <a:noFill/>
        </p:spPr>
        <p:txBody>
          <a:bodyPr wrap="square" rtlCol="0">
            <a:spAutoFit/>
          </a:bodyPr>
          <a:lstStyle/>
          <a:p>
            <a:pPr algn="ctr"/>
            <a:r>
              <a:rPr lang="en-US" sz="2400" dirty="0"/>
              <a:t>Which mutational processes cause cancer?</a:t>
            </a:r>
          </a:p>
        </p:txBody>
      </p:sp>
      <p:cxnSp>
        <p:nvCxnSpPr>
          <p:cNvPr id="87" name="Straight Arrow Connector 86"/>
          <p:cNvCxnSpPr>
            <a:cxnSpLocks/>
          </p:cNvCxnSpPr>
          <p:nvPr/>
        </p:nvCxnSpPr>
        <p:spPr>
          <a:xfrm>
            <a:off x="6885977" y="2918769"/>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8692017" y="3384384"/>
            <a:ext cx="3254907" cy="830997"/>
          </a:xfrm>
          <a:prstGeom prst="rect">
            <a:avLst/>
          </a:prstGeom>
          <a:noFill/>
        </p:spPr>
        <p:txBody>
          <a:bodyPr wrap="square" rtlCol="0">
            <a:spAutoFit/>
          </a:bodyPr>
          <a:lstStyle/>
          <a:p>
            <a:pPr algn="ctr"/>
            <a:r>
              <a:rPr lang="en-US" sz="2400" dirty="0"/>
              <a:t>Understanding</a:t>
            </a:r>
          </a:p>
          <a:p>
            <a:pPr algn="ctr"/>
            <a:r>
              <a:rPr lang="en-US" sz="2400" dirty="0"/>
              <a:t>DNA damage &amp;repair</a:t>
            </a:r>
          </a:p>
        </p:txBody>
      </p:sp>
      <p:sp>
        <p:nvSpPr>
          <p:cNvPr id="23" name="TextBox 22"/>
          <p:cNvSpPr txBox="1"/>
          <p:nvPr/>
        </p:nvSpPr>
        <p:spPr>
          <a:xfrm>
            <a:off x="7246178" y="1449836"/>
            <a:ext cx="3955222" cy="461665"/>
          </a:xfrm>
          <a:prstGeom prst="rect">
            <a:avLst/>
          </a:prstGeom>
          <a:noFill/>
        </p:spPr>
        <p:txBody>
          <a:bodyPr wrap="square" rtlCol="0">
            <a:spAutoFit/>
          </a:bodyPr>
          <a:lstStyle/>
          <a:p>
            <a:pPr algn="ctr"/>
            <a:r>
              <a:rPr lang="en-US" sz="2400" dirty="0"/>
              <a:t>Experimental delineation</a:t>
            </a:r>
          </a:p>
        </p:txBody>
      </p:sp>
      <p:sp>
        <p:nvSpPr>
          <p:cNvPr id="25" name="TextBox 24"/>
          <p:cNvSpPr txBox="1"/>
          <p:nvPr/>
        </p:nvSpPr>
        <p:spPr>
          <a:xfrm>
            <a:off x="2315598" y="1475814"/>
            <a:ext cx="4072060" cy="461665"/>
          </a:xfrm>
          <a:prstGeom prst="rect">
            <a:avLst/>
          </a:prstGeom>
          <a:noFill/>
        </p:spPr>
        <p:txBody>
          <a:bodyPr wrap="square" rtlCol="0">
            <a:spAutoFit/>
          </a:bodyPr>
          <a:lstStyle/>
          <a:p>
            <a:pPr algn="ctr"/>
            <a:r>
              <a:rPr lang="en-US" sz="2400" dirty="0"/>
              <a:t>Analysis of large databases</a:t>
            </a:r>
          </a:p>
        </p:txBody>
      </p:sp>
      <p:sp>
        <p:nvSpPr>
          <p:cNvPr id="32" name="TextBox 31"/>
          <p:cNvSpPr txBox="1"/>
          <p:nvPr/>
        </p:nvSpPr>
        <p:spPr>
          <a:xfrm>
            <a:off x="150416" y="1502246"/>
            <a:ext cx="1590564" cy="523220"/>
          </a:xfrm>
          <a:prstGeom prst="rect">
            <a:avLst/>
          </a:prstGeom>
          <a:noFill/>
        </p:spPr>
        <p:txBody>
          <a:bodyPr wrap="none" rtlCol="0">
            <a:spAutoFit/>
          </a:bodyPr>
          <a:lstStyle/>
          <a:p>
            <a:pPr algn="ctr"/>
            <a:r>
              <a:rPr lang="en-US" sz="2800" dirty="0"/>
              <a:t>Discovery</a:t>
            </a:r>
          </a:p>
        </p:txBody>
      </p:sp>
      <p:sp>
        <p:nvSpPr>
          <p:cNvPr id="33" name="TextBox 32"/>
          <p:cNvSpPr txBox="1"/>
          <p:nvPr/>
        </p:nvSpPr>
        <p:spPr>
          <a:xfrm>
            <a:off x="116721" y="4777519"/>
            <a:ext cx="1832681" cy="523220"/>
          </a:xfrm>
          <a:prstGeom prst="rect">
            <a:avLst/>
          </a:prstGeom>
          <a:noFill/>
        </p:spPr>
        <p:txBody>
          <a:bodyPr wrap="none" rtlCol="0">
            <a:spAutoFit/>
          </a:bodyPr>
          <a:lstStyle/>
          <a:p>
            <a:pPr algn="ctr"/>
            <a:r>
              <a:rPr lang="en-US" sz="2800" dirty="0"/>
              <a:t>Application</a:t>
            </a:r>
          </a:p>
        </p:txBody>
      </p:sp>
      <p:cxnSp>
        <p:nvCxnSpPr>
          <p:cNvPr id="34" name="Straight Arrow Connector 33"/>
          <p:cNvCxnSpPr>
            <a:cxnSpLocks/>
          </p:cNvCxnSpPr>
          <p:nvPr/>
        </p:nvCxnSpPr>
        <p:spPr>
          <a:xfrm flipH="1">
            <a:off x="8488239" y="4343400"/>
            <a:ext cx="1265362" cy="17922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77" idx="2"/>
          </p:cNvCxnSpPr>
          <p:nvPr/>
        </p:nvCxnSpPr>
        <p:spPr>
          <a:xfrm>
            <a:off x="3771900" y="5855382"/>
            <a:ext cx="1325802" cy="3175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C03D87-5514-4DF4-8A5E-83A1AB0433F5}"/>
              </a:ext>
            </a:extLst>
          </p:cNvPr>
          <p:cNvSpPr>
            <a:spLocks noGrp="1"/>
          </p:cNvSpPr>
          <p:nvPr>
            <p:ph type="title"/>
          </p:nvPr>
        </p:nvSpPr>
        <p:spPr>
          <a:xfrm>
            <a:off x="335473" y="76613"/>
            <a:ext cx="10972800" cy="993249"/>
          </a:xfrm>
        </p:spPr>
        <p:txBody>
          <a:bodyPr/>
          <a:lstStyle/>
          <a:p>
            <a:pPr algn="l"/>
            <a:r>
              <a:rPr lang="en-US" dirty="0"/>
              <a:t>Example 2: DNA damage &amp; repair</a:t>
            </a:r>
            <a:endParaRPr lang="en-SG" dirty="0"/>
          </a:p>
        </p:txBody>
      </p:sp>
      <p:cxnSp>
        <p:nvCxnSpPr>
          <p:cNvPr id="42" name="Straight Arrow Connector 41">
            <a:extLst>
              <a:ext uri="{FF2B5EF4-FFF2-40B4-BE49-F238E27FC236}">
                <a16:creationId xmlns:a16="http://schemas.microsoft.com/office/drawing/2014/main" id="{CAD8560E-AE0B-4F21-B4C3-7F56C49B29F4}"/>
              </a:ext>
            </a:extLst>
          </p:cNvPr>
          <p:cNvCxnSpPr>
            <a:cxnSpLocks/>
          </p:cNvCxnSpPr>
          <p:nvPr/>
        </p:nvCxnSpPr>
        <p:spPr>
          <a:xfrm flipH="1">
            <a:off x="7960814" y="204014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B488775-9976-491E-81FF-E92429664EB0}"/>
              </a:ext>
            </a:extLst>
          </p:cNvPr>
          <p:cNvCxnSpPr>
            <a:cxnSpLocks/>
          </p:cNvCxnSpPr>
          <p:nvPr/>
        </p:nvCxnSpPr>
        <p:spPr>
          <a:xfrm>
            <a:off x="5057357" y="202078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4E8DE0B-14DA-4040-9779-77071212886E}"/>
              </a:ext>
            </a:extLst>
          </p:cNvPr>
          <p:cNvCxnSpPr>
            <a:cxnSpLocks/>
          </p:cNvCxnSpPr>
          <p:nvPr/>
        </p:nvCxnSpPr>
        <p:spPr>
          <a:xfrm flipH="1">
            <a:off x="5115130" y="2959582"/>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6F0EAF-3108-4350-82B3-6AEDC9E83625}"/>
              </a:ext>
            </a:extLst>
          </p:cNvPr>
          <p:cNvCxnSpPr>
            <a:cxnSpLocks/>
          </p:cNvCxnSpPr>
          <p:nvPr/>
        </p:nvCxnSpPr>
        <p:spPr>
          <a:xfrm>
            <a:off x="7990590" y="290807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187469B-59A0-4111-B7D8-050CA0F66671}"/>
              </a:ext>
            </a:extLst>
          </p:cNvPr>
          <p:cNvCxnSpPr>
            <a:cxnSpLocks/>
          </p:cNvCxnSpPr>
          <p:nvPr/>
        </p:nvCxnSpPr>
        <p:spPr>
          <a:xfrm>
            <a:off x="6885977" y="5181600"/>
            <a:ext cx="0" cy="990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E218287-3FA1-4FBE-B11F-0AFC930AED6E}"/>
              </a:ext>
            </a:extLst>
          </p:cNvPr>
          <p:cNvCxnSpPr>
            <a:cxnSpLocks/>
          </p:cNvCxnSpPr>
          <p:nvPr/>
        </p:nvCxnSpPr>
        <p:spPr>
          <a:xfrm>
            <a:off x="6885977" y="4180632"/>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26AD049-A480-4211-9164-C1591B1AA12F}"/>
              </a:ext>
            </a:extLst>
          </p:cNvPr>
          <p:cNvGrpSpPr/>
          <p:nvPr/>
        </p:nvGrpSpPr>
        <p:grpSpPr>
          <a:xfrm>
            <a:off x="945698" y="1889826"/>
            <a:ext cx="10129595" cy="1015663"/>
            <a:chOff x="309960" y="1752600"/>
            <a:chExt cx="10129595" cy="1015663"/>
          </a:xfrm>
        </p:grpSpPr>
        <p:sp>
          <p:nvSpPr>
            <p:cNvPr id="3" name="TextBox 2">
              <a:extLst>
                <a:ext uri="{FF2B5EF4-FFF2-40B4-BE49-F238E27FC236}">
                  <a16:creationId xmlns:a16="http://schemas.microsoft.com/office/drawing/2014/main" id="{1FEEDC91-A5F1-40A4-BD58-FC5E1EAB69D1}"/>
                </a:ext>
              </a:extLst>
            </p:cNvPr>
            <p:cNvSpPr txBox="1"/>
            <p:nvPr/>
          </p:nvSpPr>
          <p:spPr>
            <a:xfrm>
              <a:off x="6865333" y="1752600"/>
              <a:ext cx="3574222" cy="1015663"/>
            </a:xfrm>
            <a:prstGeom prst="rect">
              <a:avLst/>
            </a:prstGeom>
            <a:solidFill>
              <a:schemeClr val="bg1"/>
            </a:solidFill>
            <a:effectLst>
              <a:outerShdw blurRad="50800" dist="495300" dir="2700000" algn="tl" rotWithShape="0">
                <a:prstClr val="black">
                  <a:alpha val="40000"/>
                </a:prstClr>
              </a:outerShdw>
            </a:effectLst>
          </p:spPr>
          <p:txBody>
            <a:bodyPr wrap="square" rtlCol="0">
              <a:spAutoFit/>
            </a:bodyPr>
            <a:lstStyle/>
            <a:p>
              <a:r>
                <a:rPr lang="en-US" sz="3000" dirty="0"/>
                <a:t>DNA damage &amp; repair experiments in yeast</a:t>
              </a:r>
            </a:p>
          </p:txBody>
        </p:sp>
        <p:sp>
          <p:nvSpPr>
            <p:cNvPr id="29" name="TextBox 28">
              <a:extLst>
                <a:ext uri="{FF2B5EF4-FFF2-40B4-BE49-F238E27FC236}">
                  <a16:creationId xmlns:a16="http://schemas.microsoft.com/office/drawing/2014/main" id="{762D9CC4-BA7F-40B0-8DEA-14914D01B9B4}"/>
                </a:ext>
              </a:extLst>
            </p:cNvPr>
            <p:cNvSpPr txBox="1"/>
            <p:nvPr/>
          </p:nvSpPr>
          <p:spPr>
            <a:xfrm>
              <a:off x="309960" y="1977349"/>
              <a:ext cx="5072168" cy="553998"/>
            </a:xfrm>
            <a:prstGeom prst="rect">
              <a:avLst/>
            </a:prstGeom>
            <a:solidFill>
              <a:schemeClr val="bg1"/>
            </a:solidFill>
            <a:effectLst>
              <a:outerShdw blurRad="50800" dist="495300" dir="2700000" algn="tl" rotWithShape="0">
                <a:prstClr val="black">
                  <a:alpha val="40000"/>
                </a:prstClr>
              </a:outerShdw>
            </a:effectLst>
          </p:spPr>
          <p:txBody>
            <a:bodyPr wrap="square" rtlCol="0">
              <a:spAutoFit/>
            </a:bodyPr>
            <a:lstStyle/>
            <a:p>
              <a:r>
                <a:rPr lang="en-US" sz="3000" dirty="0">
                  <a:sym typeface="Wingdings" panose="05000000000000000000" pitchFamily="2" charset="2"/>
                </a:rPr>
                <a:t>Mutational </a:t>
              </a:r>
              <a:r>
                <a:rPr lang="en-US" sz="3000" dirty="0"/>
                <a:t>signatures in cancer</a:t>
              </a:r>
            </a:p>
          </p:txBody>
        </p:sp>
        <p:sp>
          <p:nvSpPr>
            <p:cNvPr id="5" name="Arrow: Left-Right 4">
              <a:extLst>
                <a:ext uri="{FF2B5EF4-FFF2-40B4-BE49-F238E27FC236}">
                  <a16:creationId xmlns:a16="http://schemas.microsoft.com/office/drawing/2014/main" id="{5684090D-5861-4C6A-92F3-DB0E8974DB45}"/>
                </a:ext>
              </a:extLst>
            </p:cNvPr>
            <p:cNvSpPr/>
            <p:nvPr/>
          </p:nvSpPr>
          <p:spPr>
            <a:xfrm>
              <a:off x="5562600" y="2074686"/>
              <a:ext cx="1143000" cy="3881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7" name="Oval 36">
            <a:extLst>
              <a:ext uri="{FF2B5EF4-FFF2-40B4-BE49-F238E27FC236}">
                <a16:creationId xmlns:a16="http://schemas.microsoft.com/office/drawing/2014/main" id="{DF482B7B-699B-41CD-89B6-59BEF5788925}"/>
              </a:ext>
            </a:extLst>
          </p:cNvPr>
          <p:cNvSpPr/>
          <p:nvPr/>
        </p:nvSpPr>
        <p:spPr>
          <a:xfrm>
            <a:off x="8550934" y="3253547"/>
            <a:ext cx="3467096" cy="10553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4801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A079B-D5A7-4310-9CB5-1E6BA4C180A0}"/>
              </a:ext>
            </a:extLst>
          </p:cNvPr>
          <p:cNvSpPr>
            <a:spLocks noGrp="1"/>
          </p:cNvSpPr>
          <p:nvPr>
            <p:ph type="title"/>
          </p:nvPr>
        </p:nvSpPr>
        <p:spPr>
          <a:xfrm>
            <a:off x="457200" y="217350"/>
            <a:ext cx="9772650" cy="1268412"/>
          </a:xfrm>
        </p:spPr>
        <p:txBody>
          <a:bodyPr/>
          <a:lstStyle/>
          <a:p>
            <a:pPr algn="l"/>
            <a:r>
              <a:rPr lang="en-US" sz="3600" dirty="0"/>
              <a:t>A hotspot mutation in topoisomerase IIα (TOP2A) that causes a mutator phenotype in human cancer</a:t>
            </a:r>
            <a:endParaRPr lang="en-SG" sz="3600" dirty="0"/>
          </a:p>
        </p:txBody>
      </p:sp>
      <p:sp>
        <p:nvSpPr>
          <p:cNvPr id="4" name="Content Placeholder 3">
            <a:extLst>
              <a:ext uri="{FF2B5EF4-FFF2-40B4-BE49-F238E27FC236}">
                <a16:creationId xmlns:a16="http://schemas.microsoft.com/office/drawing/2014/main" id="{141F819C-7580-4843-BDCB-7B9790C256DF}"/>
              </a:ext>
            </a:extLst>
          </p:cNvPr>
          <p:cNvSpPr>
            <a:spLocks noGrp="1"/>
          </p:cNvSpPr>
          <p:nvPr>
            <p:ph idx="1"/>
          </p:nvPr>
        </p:nvSpPr>
        <p:spPr>
          <a:xfrm>
            <a:off x="381000" y="1752408"/>
            <a:ext cx="11677650" cy="4343592"/>
          </a:xfrm>
        </p:spPr>
        <p:txBody>
          <a:bodyPr/>
          <a:lstStyle/>
          <a:p>
            <a:r>
              <a:rPr lang="en-US" sz="2800" dirty="0"/>
              <a:t>Topoisomerases cut and re-join DNA strands to let them untangle or to let supercoiled duplexes unwind</a:t>
            </a:r>
          </a:p>
          <a:p>
            <a:r>
              <a:rPr lang="en-US" sz="2800" dirty="0"/>
              <a:t>One mutant in the yeast topoisomerase II gene causes duplications of 4,  3, or 2 base pairs, for example:</a:t>
            </a:r>
          </a:p>
          <a:p>
            <a:pPr lvl="1"/>
            <a:r>
              <a:rPr lang="en-US" dirty="0"/>
              <a:t>4 base-pair duplication C</a:t>
            </a:r>
            <a:r>
              <a:rPr lang="en-US" b="1" u="sng" dirty="0">
                <a:solidFill>
                  <a:schemeClr val="accent1"/>
                </a:solidFill>
              </a:rPr>
              <a:t>GATA</a:t>
            </a:r>
            <a:r>
              <a:rPr lang="en-US" dirty="0"/>
              <a:t>C → C</a:t>
            </a:r>
            <a:r>
              <a:rPr lang="en-US" b="1" u="sng" dirty="0">
                <a:solidFill>
                  <a:schemeClr val="accent1"/>
                </a:solidFill>
              </a:rPr>
              <a:t>GATA</a:t>
            </a:r>
            <a:r>
              <a:rPr lang="en-US" b="1" u="sng" dirty="0">
                <a:solidFill>
                  <a:srgbClr val="FF0000"/>
                </a:solidFill>
              </a:rPr>
              <a:t>GATA</a:t>
            </a:r>
            <a:r>
              <a:rPr lang="en-US" dirty="0"/>
              <a:t>G </a:t>
            </a:r>
          </a:p>
          <a:p>
            <a:pPr lvl="1"/>
            <a:r>
              <a:rPr lang="en-US" dirty="0"/>
              <a:t>3 base-pair duplication A</a:t>
            </a:r>
            <a:r>
              <a:rPr lang="en-US" b="1" u="sng" dirty="0">
                <a:solidFill>
                  <a:schemeClr val="accent1"/>
                </a:solidFill>
              </a:rPr>
              <a:t>CAT</a:t>
            </a:r>
            <a:r>
              <a:rPr lang="en-US" dirty="0"/>
              <a:t>G  → A</a:t>
            </a:r>
            <a:r>
              <a:rPr lang="en-US" b="1" u="sng" dirty="0">
                <a:solidFill>
                  <a:schemeClr val="accent1"/>
                </a:solidFill>
              </a:rPr>
              <a:t>CAT</a:t>
            </a:r>
            <a:r>
              <a:rPr lang="en-US" b="1" u="sng" dirty="0">
                <a:solidFill>
                  <a:srgbClr val="FF0000"/>
                </a:solidFill>
              </a:rPr>
              <a:t>CAT</a:t>
            </a:r>
            <a:r>
              <a:rPr lang="en-US" dirty="0"/>
              <a:t>G</a:t>
            </a:r>
          </a:p>
          <a:p>
            <a:pPr lvl="1"/>
            <a:r>
              <a:rPr lang="en-US" dirty="0"/>
              <a:t>2 base-pair duplication C</a:t>
            </a:r>
            <a:r>
              <a:rPr lang="en-US" b="1" u="sng" dirty="0">
                <a:solidFill>
                  <a:schemeClr val="accent1"/>
                </a:solidFill>
              </a:rPr>
              <a:t>AT</a:t>
            </a:r>
            <a:r>
              <a:rPr lang="en-US" dirty="0"/>
              <a:t>G → C</a:t>
            </a:r>
            <a:r>
              <a:rPr lang="en-US" b="1" u="sng" dirty="0">
                <a:solidFill>
                  <a:schemeClr val="accent1"/>
                </a:solidFill>
              </a:rPr>
              <a:t>AT</a:t>
            </a:r>
            <a:r>
              <a:rPr lang="en-US" b="1" u="sng" dirty="0">
                <a:solidFill>
                  <a:srgbClr val="FF0000"/>
                </a:solidFill>
              </a:rPr>
              <a:t>AT</a:t>
            </a:r>
            <a:r>
              <a:rPr lang="en-US" dirty="0"/>
              <a:t>G</a:t>
            </a:r>
          </a:p>
        </p:txBody>
      </p:sp>
      <p:sp>
        <p:nvSpPr>
          <p:cNvPr id="3" name="Slide Number Placeholder 2">
            <a:extLst>
              <a:ext uri="{FF2B5EF4-FFF2-40B4-BE49-F238E27FC236}">
                <a16:creationId xmlns:a16="http://schemas.microsoft.com/office/drawing/2014/main" id="{D75FBC23-C4CC-4664-8416-0F3FC5143494}"/>
              </a:ext>
            </a:extLst>
          </p:cNvPr>
          <p:cNvSpPr>
            <a:spLocks noGrp="1"/>
          </p:cNvSpPr>
          <p:nvPr>
            <p:ph type="sldNum" sz="quarter" idx="12"/>
          </p:nvPr>
        </p:nvSpPr>
        <p:spPr/>
        <p:txBody>
          <a:bodyPr/>
          <a:lstStyle/>
          <a:p>
            <a:pPr>
              <a:defRPr/>
            </a:pPr>
            <a:fld id="{47EB465D-2B07-4782-9D38-CDF7B0E66DA7}" type="slidenum">
              <a:rPr lang="en-US" smtClean="0"/>
              <a:pPr>
                <a:defRPr/>
              </a:pPr>
              <a:t>27</a:t>
            </a:fld>
            <a:endParaRPr lang="en-US"/>
          </a:p>
        </p:txBody>
      </p:sp>
      <p:sp>
        <p:nvSpPr>
          <p:cNvPr id="5" name="TextBox 4">
            <a:extLst>
              <a:ext uri="{FF2B5EF4-FFF2-40B4-BE49-F238E27FC236}">
                <a16:creationId xmlns:a16="http://schemas.microsoft.com/office/drawing/2014/main" id="{72557DEE-98C8-4149-BDC0-3B4C6925A785}"/>
              </a:ext>
            </a:extLst>
          </p:cNvPr>
          <p:cNvSpPr txBox="1"/>
          <p:nvPr/>
        </p:nvSpPr>
        <p:spPr>
          <a:xfrm>
            <a:off x="4343400" y="6477000"/>
            <a:ext cx="6083717" cy="369332"/>
          </a:xfrm>
          <a:prstGeom prst="rect">
            <a:avLst/>
          </a:prstGeom>
          <a:noFill/>
        </p:spPr>
        <p:txBody>
          <a:bodyPr wrap="none" rtlCol="0">
            <a:spAutoFit/>
          </a:bodyPr>
          <a:lstStyle/>
          <a:p>
            <a:r>
              <a:rPr lang="en-US" dirty="0" err="1"/>
              <a:t>Stantial</a:t>
            </a:r>
            <a:r>
              <a:rPr lang="en-US" dirty="0"/>
              <a:t>, </a:t>
            </a:r>
            <a:r>
              <a:rPr lang="en-US" dirty="0">
                <a:hlinkClick r:id="rId2"/>
              </a:rPr>
              <a:t>https://doi.org/10.1073/pnas.2008721117</a:t>
            </a:r>
            <a:r>
              <a:rPr lang="en-US" dirty="0"/>
              <a:t> PNAS 2020</a:t>
            </a:r>
            <a:endParaRPr lang="en-SG" dirty="0"/>
          </a:p>
        </p:txBody>
      </p:sp>
    </p:spTree>
    <p:extLst>
      <p:ext uri="{BB962C8B-B14F-4D97-AF65-F5344CB8AC3E}">
        <p14:creationId xmlns:p14="http://schemas.microsoft.com/office/powerpoint/2010/main" val="203158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C8C8-95F4-41AC-B5A3-5FC378B94ECB}"/>
              </a:ext>
            </a:extLst>
          </p:cNvPr>
          <p:cNvSpPr>
            <a:spLocks noGrp="1"/>
          </p:cNvSpPr>
          <p:nvPr>
            <p:ph type="title"/>
          </p:nvPr>
        </p:nvSpPr>
        <p:spPr>
          <a:xfrm>
            <a:off x="313101" y="204427"/>
            <a:ext cx="10058400" cy="1596839"/>
          </a:xfrm>
        </p:spPr>
        <p:txBody>
          <a:bodyPr/>
          <a:lstStyle/>
          <a:p>
            <a:pPr algn="l"/>
            <a:r>
              <a:rPr lang="en-US" sz="3200" dirty="0"/>
              <a:t>This matched ID17</a:t>
            </a:r>
            <a:br>
              <a:rPr lang="en-US" sz="3200" dirty="0"/>
            </a:br>
            <a:r>
              <a:rPr lang="en-US" sz="3200" dirty="0" err="1"/>
              <a:t>ID17</a:t>
            </a:r>
            <a:r>
              <a:rPr lang="en-US" sz="3200" dirty="0"/>
              <a:t> is an indel (insertion/deletion) mutational signature discovered by mining cancer mutation data</a:t>
            </a:r>
            <a:endParaRPr lang="en-SG" sz="3200" dirty="0"/>
          </a:p>
        </p:txBody>
      </p:sp>
      <p:sp>
        <p:nvSpPr>
          <p:cNvPr id="3" name="Slide Number Placeholder 2">
            <a:extLst>
              <a:ext uri="{FF2B5EF4-FFF2-40B4-BE49-F238E27FC236}">
                <a16:creationId xmlns:a16="http://schemas.microsoft.com/office/drawing/2014/main" id="{2E12180A-380E-4B58-BF15-3B475C3948C2}"/>
              </a:ext>
            </a:extLst>
          </p:cNvPr>
          <p:cNvSpPr>
            <a:spLocks noGrp="1"/>
          </p:cNvSpPr>
          <p:nvPr>
            <p:ph type="sldNum" sz="quarter" idx="12"/>
          </p:nvPr>
        </p:nvSpPr>
        <p:spPr>
          <a:xfrm>
            <a:off x="8585200" y="6081275"/>
            <a:ext cx="2844800" cy="365125"/>
          </a:xfrm>
        </p:spPr>
        <p:txBody>
          <a:bodyPr/>
          <a:lstStyle/>
          <a:p>
            <a:pPr>
              <a:defRPr/>
            </a:pPr>
            <a:fld id="{47EB465D-2B07-4782-9D38-CDF7B0E66DA7}" type="slidenum">
              <a:rPr lang="en-US" smtClean="0"/>
              <a:pPr>
                <a:defRPr/>
              </a:pPr>
              <a:t>28</a:t>
            </a:fld>
            <a:endParaRPr lang="en-US"/>
          </a:p>
        </p:txBody>
      </p:sp>
      <p:grpSp>
        <p:nvGrpSpPr>
          <p:cNvPr id="7" name="Group 6">
            <a:extLst>
              <a:ext uri="{FF2B5EF4-FFF2-40B4-BE49-F238E27FC236}">
                <a16:creationId xmlns:a16="http://schemas.microsoft.com/office/drawing/2014/main" id="{059ADB6F-9DDD-4583-82E6-B544B73DBCD3}"/>
              </a:ext>
            </a:extLst>
          </p:cNvPr>
          <p:cNvGrpSpPr/>
          <p:nvPr/>
        </p:nvGrpSpPr>
        <p:grpSpPr>
          <a:xfrm>
            <a:off x="433751" y="3885843"/>
            <a:ext cx="10410097" cy="1828800"/>
            <a:chOff x="600075" y="2220912"/>
            <a:chExt cx="10410097" cy="1828800"/>
          </a:xfrm>
        </p:grpSpPr>
        <p:pic>
          <p:nvPicPr>
            <p:cNvPr id="4" name="Picture 3">
              <a:extLst>
                <a:ext uri="{FF2B5EF4-FFF2-40B4-BE49-F238E27FC236}">
                  <a16:creationId xmlns:a16="http://schemas.microsoft.com/office/drawing/2014/main" id="{DDBCAFDA-891C-498B-8259-1669C35FBA11}"/>
                </a:ext>
              </a:extLst>
            </p:cNvPr>
            <p:cNvPicPr/>
            <p:nvPr/>
          </p:nvPicPr>
          <p:blipFill rotWithShape="1">
            <a:blip r:embed="rId2" cstate="print">
              <a:extLst>
                <a:ext uri="{28A0092B-C50C-407E-A947-70E740481C1C}">
                  <a14:useLocalDpi xmlns:a14="http://schemas.microsoft.com/office/drawing/2010/main" val="0"/>
                </a:ext>
              </a:extLst>
            </a:blip>
            <a:srcRect t="82905" b="3170"/>
            <a:stretch/>
          </p:blipFill>
          <p:spPr bwMode="auto">
            <a:xfrm>
              <a:off x="600075" y="2808287"/>
              <a:ext cx="10410097" cy="1241425"/>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9A12E62-A351-4332-BC49-898739277B14}"/>
                </a:ext>
              </a:extLst>
            </p:cNvPr>
            <p:cNvPicPr/>
            <p:nvPr/>
          </p:nvPicPr>
          <p:blipFill rotWithShape="1">
            <a:blip r:embed="rId2" cstate="print">
              <a:extLst>
                <a:ext uri="{28A0092B-C50C-407E-A947-70E740481C1C}">
                  <a14:useLocalDpi xmlns:a14="http://schemas.microsoft.com/office/drawing/2010/main" val="0"/>
                </a:ext>
              </a:extLst>
            </a:blip>
            <a:srcRect t="55552" b="38465"/>
            <a:stretch/>
          </p:blipFill>
          <p:spPr bwMode="auto">
            <a:xfrm>
              <a:off x="600075" y="2220912"/>
              <a:ext cx="10410097" cy="533400"/>
            </a:xfrm>
            <a:prstGeom prst="rect">
              <a:avLst/>
            </a:prstGeom>
            <a:noFill/>
            <a:ln>
              <a:noFill/>
            </a:ln>
            <a:extLst>
              <a:ext uri="{53640926-AAD7-44D8-BBD7-CCE9431645EC}">
                <a14:shadowObscured xmlns:a14="http://schemas.microsoft.com/office/drawing/2010/main"/>
              </a:ext>
            </a:extLst>
          </p:spPr>
        </p:pic>
      </p:grpSp>
      <p:sp>
        <p:nvSpPr>
          <p:cNvPr id="9" name="TextBox 8">
            <a:extLst>
              <a:ext uri="{FF2B5EF4-FFF2-40B4-BE49-F238E27FC236}">
                <a16:creationId xmlns:a16="http://schemas.microsoft.com/office/drawing/2014/main" id="{AD896694-E165-4605-A013-E8BE9F8F8B4A}"/>
              </a:ext>
            </a:extLst>
          </p:cNvPr>
          <p:cNvSpPr txBox="1"/>
          <p:nvPr/>
        </p:nvSpPr>
        <p:spPr>
          <a:xfrm>
            <a:off x="2667000" y="3069253"/>
            <a:ext cx="3733800" cy="707886"/>
          </a:xfrm>
          <a:prstGeom prst="rect">
            <a:avLst/>
          </a:prstGeom>
          <a:noFill/>
        </p:spPr>
        <p:txBody>
          <a:bodyPr wrap="square">
            <a:spAutoFit/>
          </a:bodyPr>
          <a:lstStyle/>
          <a:p>
            <a:pPr lvl="1" algn="ctr"/>
            <a:r>
              <a:rPr lang="en-US" sz="2000" dirty="0"/>
              <a:t>E.g. CATG → CAT</a:t>
            </a:r>
            <a:r>
              <a:rPr lang="en-US" sz="2000" u="sng" dirty="0">
                <a:solidFill>
                  <a:srgbClr val="FF0000"/>
                </a:solidFill>
              </a:rPr>
              <a:t>AT</a:t>
            </a:r>
            <a:r>
              <a:rPr lang="en-US" sz="2000" dirty="0"/>
              <a:t>G</a:t>
            </a:r>
          </a:p>
          <a:p>
            <a:pPr lvl="1" algn="ctr"/>
            <a:r>
              <a:rPr lang="en-US" sz="2000" dirty="0"/>
              <a:t>(2 base-pair duplication)</a:t>
            </a:r>
            <a:endParaRPr lang="en-SG" sz="2000" dirty="0"/>
          </a:p>
        </p:txBody>
      </p:sp>
      <p:sp>
        <p:nvSpPr>
          <p:cNvPr id="10" name="TextBox 9">
            <a:extLst>
              <a:ext uri="{FF2B5EF4-FFF2-40B4-BE49-F238E27FC236}">
                <a16:creationId xmlns:a16="http://schemas.microsoft.com/office/drawing/2014/main" id="{A6AD6D09-F490-42FF-804F-22517D726EF1}"/>
              </a:ext>
            </a:extLst>
          </p:cNvPr>
          <p:cNvSpPr txBox="1"/>
          <p:nvPr/>
        </p:nvSpPr>
        <p:spPr>
          <a:xfrm>
            <a:off x="5017475" y="1953072"/>
            <a:ext cx="3376249" cy="707886"/>
          </a:xfrm>
          <a:prstGeom prst="rect">
            <a:avLst/>
          </a:prstGeom>
          <a:noFill/>
        </p:spPr>
        <p:txBody>
          <a:bodyPr wrap="square">
            <a:spAutoFit/>
          </a:bodyPr>
          <a:lstStyle/>
          <a:p>
            <a:pPr lvl="1"/>
            <a:r>
              <a:rPr lang="en-US" sz="2000" dirty="0"/>
              <a:t>E.g. ACATG  → ACAT</a:t>
            </a:r>
            <a:r>
              <a:rPr lang="en-US" sz="2000" u="sng" dirty="0">
                <a:solidFill>
                  <a:srgbClr val="FF0000"/>
                </a:solidFill>
              </a:rPr>
              <a:t>CAT</a:t>
            </a:r>
            <a:r>
              <a:rPr lang="en-US" sz="2000" dirty="0"/>
              <a:t>G</a:t>
            </a:r>
          </a:p>
          <a:p>
            <a:pPr lvl="1"/>
            <a:r>
              <a:rPr lang="en-US" sz="2000" dirty="0"/>
              <a:t>(3 base-pair duplication)</a:t>
            </a:r>
          </a:p>
        </p:txBody>
      </p:sp>
      <p:cxnSp>
        <p:nvCxnSpPr>
          <p:cNvPr id="12" name="Straight Arrow Connector 11">
            <a:extLst>
              <a:ext uri="{FF2B5EF4-FFF2-40B4-BE49-F238E27FC236}">
                <a16:creationId xmlns:a16="http://schemas.microsoft.com/office/drawing/2014/main" id="{F134FF80-FF86-4B99-9D71-8A20852814F2}"/>
              </a:ext>
            </a:extLst>
          </p:cNvPr>
          <p:cNvCxnSpPr>
            <a:cxnSpLocks/>
          </p:cNvCxnSpPr>
          <p:nvPr/>
        </p:nvCxnSpPr>
        <p:spPr>
          <a:xfrm>
            <a:off x="4953000" y="3733443"/>
            <a:ext cx="1752600" cy="1295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A68373-7501-4731-B3C6-62E70FE220A4}"/>
              </a:ext>
            </a:extLst>
          </p:cNvPr>
          <p:cNvSpPr txBox="1"/>
          <p:nvPr/>
        </p:nvSpPr>
        <p:spPr>
          <a:xfrm>
            <a:off x="7239000" y="2715310"/>
            <a:ext cx="3886200" cy="707886"/>
          </a:xfrm>
          <a:prstGeom prst="rect">
            <a:avLst/>
          </a:prstGeom>
          <a:noFill/>
        </p:spPr>
        <p:txBody>
          <a:bodyPr wrap="square">
            <a:spAutoFit/>
          </a:bodyPr>
          <a:lstStyle/>
          <a:p>
            <a:pPr lvl="1" algn="ctr"/>
            <a:r>
              <a:rPr lang="en-US" sz="2000" dirty="0"/>
              <a:t>E.g. CGATAC → CGATA</a:t>
            </a:r>
            <a:r>
              <a:rPr lang="en-US" sz="2000" u="sng" dirty="0">
                <a:solidFill>
                  <a:srgbClr val="FF0000"/>
                </a:solidFill>
              </a:rPr>
              <a:t>GATA</a:t>
            </a:r>
            <a:r>
              <a:rPr lang="en-US" sz="2000" dirty="0"/>
              <a:t>G</a:t>
            </a:r>
          </a:p>
          <a:p>
            <a:pPr lvl="1" algn="ctr"/>
            <a:r>
              <a:rPr lang="en-US" sz="2000" dirty="0"/>
              <a:t>(4 base-pair duplication)</a:t>
            </a:r>
            <a:endParaRPr lang="en-SG" sz="2000" dirty="0"/>
          </a:p>
        </p:txBody>
      </p:sp>
      <p:cxnSp>
        <p:nvCxnSpPr>
          <p:cNvPr id="15" name="Straight Arrow Connector 14">
            <a:extLst>
              <a:ext uri="{FF2B5EF4-FFF2-40B4-BE49-F238E27FC236}">
                <a16:creationId xmlns:a16="http://schemas.microsoft.com/office/drawing/2014/main" id="{5565F035-B195-4010-B4BC-2CFCF779764C}"/>
              </a:ext>
            </a:extLst>
          </p:cNvPr>
          <p:cNvCxnSpPr>
            <a:cxnSpLocks/>
          </p:cNvCxnSpPr>
          <p:nvPr/>
        </p:nvCxnSpPr>
        <p:spPr>
          <a:xfrm>
            <a:off x="6717324" y="2787105"/>
            <a:ext cx="826476" cy="20134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72059C-B18A-40CF-8B8D-23F2DC28EC3C}"/>
              </a:ext>
            </a:extLst>
          </p:cNvPr>
          <p:cNvCxnSpPr>
            <a:cxnSpLocks/>
          </p:cNvCxnSpPr>
          <p:nvPr/>
        </p:nvCxnSpPr>
        <p:spPr>
          <a:xfrm flipH="1">
            <a:off x="8279424" y="3374395"/>
            <a:ext cx="940776" cy="12770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CE68FED-B00F-4B79-8CA0-CC5B5480E6C1}"/>
              </a:ext>
            </a:extLst>
          </p:cNvPr>
          <p:cNvSpPr/>
          <p:nvPr/>
        </p:nvSpPr>
        <p:spPr>
          <a:xfrm>
            <a:off x="3842710" y="5517981"/>
            <a:ext cx="304800" cy="273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4FC1A063-D303-41C0-B770-9D056D0EEE07}"/>
              </a:ext>
            </a:extLst>
          </p:cNvPr>
          <p:cNvSpPr/>
          <p:nvPr/>
        </p:nvSpPr>
        <p:spPr>
          <a:xfrm>
            <a:off x="6705599" y="5517981"/>
            <a:ext cx="304800" cy="273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92989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4A45-3C24-4BC8-9EDC-BB8348EEF427}"/>
              </a:ext>
            </a:extLst>
          </p:cNvPr>
          <p:cNvSpPr>
            <a:spLocks noGrp="1"/>
          </p:cNvSpPr>
          <p:nvPr>
            <p:ph type="title"/>
          </p:nvPr>
        </p:nvSpPr>
        <p:spPr>
          <a:xfrm>
            <a:off x="457200" y="168545"/>
            <a:ext cx="8991600" cy="688191"/>
          </a:xfrm>
        </p:spPr>
        <p:txBody>
          <a:bodyPr/>
          <a:lstStyle/>
          <a:p>
            <a:pPr algn="l"/>
            <a:r>
              <a:rPr lang="en-US" sz="3600" dirty="0"/>
              <a:t>ID17 was in 4 stomach cancers</a:t>
            </a:r>
            <a:endParaRPr lang="en-SG" sz="3600" dirty="0"/>
          </a:p>
        </p:txBody>
      </p:sp>
      <p:sp>
        <p:nvSpPr>
          <p:cNvPr id="3" name="Slide Number Placeholder 2">
            <a:extLst>
              <a:ext uri="{FF2B5EF4-FFF2-40B4-BE49-F238E27FC236}">
                <a16:creationId xmlns:a16="http://schemas.microsoft.com/office/drawing/2014/main" id="{9389F262-2E06-440A-946C-BC5E01860392}"/>
              </a:ext>
            </a:extLst>
          </p:cNvPr>
          <p:cNvSpPr>
            <a:spLocks noGrp="1"/>
          </p:cNvSpPr>
          <p:nvPr>
            <p:ph type="sldNum" sz="quarter" idx="12"/>
          </p:nvPr>
        </p:nvSpPr>
        <p:spPr/>
        <p:txBody>
          <a:bodyPr/>
          <a:lstStyle/>
          <a:p>
            <a:pPr>
              <a:defRPr/>
            </a:pPr>
            <a:fld id="{47EB465D-2B07-4782-9D38-CDF7B0E66DA7}" type="slidenum">
              <a:rPr lang="en-US" smtClean="0"/>
              <a:pPr>
                <a:defRPr/>
              </a:pPr>
              <a:t>29</a:t>
            </a:fld>
            <a:endParaRPr lang="en-US"/>
          </a:p>
        </p:txBody>
      </p:sp>
      <p:pic>
        <p:nvPicPr>
          <p:cNvPr id="5" name="Picture 4">
            <a:extLst>
              <a:ext uri="{FF2B5EF4-FFF2-40B4-BE49-F238E27FC236}">
                <a16:creationId xmlns:a16="http://schemas.microsoft.com/office/drawing/2014/main" id="{91C88FE0-CA37-4841-9D6B-E20A8EB57A09}"/>
              </a:ext>
            </a:extLst>
          </p:cNvPr>
          <p:cNvPicPr>
            <a:picLocks noChangeAspect="1"/>
          </p:cNvPicPr>
          <p:nvPr/>
        </p:nvPicPr>
        <p:blipFill rotWithShape="1">
          <a:blip r:embed="rId2"/>
          <a:srcRect l="21250" t="20991" r="20000" b="34915"/>
          <a:stretch/>
        </p:blipFill>
        <p:spPr>
          <a:xfrm>
            <a:off x="1371600" y="3213641"/>
            <a:ext cx="8677275" cy="3507835"/>
          </a:xfrm>
          <a:prstGeom prst="rect">
            <a:avLst/>
          </a:prstGeom>
        </p:spPr>
      </p:pic>
      <p:sp>
        <p:nvSpPr>
          <p:cNvPr id="6" name="TextBox 5">
            <a:extLst>
              <a:ext uri="{FF2B5EF4-FFF2-40B4-BE49-F238E27FC236}">
                <a16:creationId xmlns:a16="http://schemas.microsoft.com/office/drawing/2014/main" id="{32DF33EF-AAE4-432E-9481-6CED5A585F1E}"/>
              </a:ext>
            </a:extLst>
          </p:cNvPr>
          <p:cNvSpPr txBox="1"/>
          <p:nvPr/>
        </p:nvSpPr>
        <p:spPr>
          <a:xfrm>
            <a:off x="2209800" y="2079010"/>
            <a:ext cx="3733800" cy="707886"/>
          </a:xfrm>
          <a:prstGeom prst="rect">
            <a:avLst/>
          </a:prstGeom>
          <a:noFill/>
        </p:spPr>
        <p:txBody>
          <a:bodyPr wrap="square">
            <a:spAutoFit/>
          </a:bodyPr>
          <a:lstStyle/>
          <a:p>
            <a:pPr lvl="1" algn="ctr"/>
            <a:r>
              <a:rPr lang="en-US" sz="2000" dirty="0"/>
              <a:t>E.g. CATG → CAT</a:t>
            </a:r>
            <a:r>
              <a:rPr lang="en-US" sz="2000" u="sng" dirty="0">
                <a:solidFill>
                  <a:srgbClr val="FF0000"/>
                </a:solidFill>
              </a:rPr>
              <a:t>AT</a:t>
            </a:r>
            <a:r>
              <a:rPr lang="en-US" sz="2000" dirty="0"/>
              <a:t>G</a:t>
            </a:r>
          </a:p>
          <a:p>
            <a:pPr lvl="1" algn="ctr"/>
            <a:r>
              <a:rPr lang="en-US" sz="2000" dirty="0"/>
              <a:t>(2 base-pair duplication)</a:t>
            </a:r>
            <a:endParaRPr lang="en-SG" sz="2000" dirty="0"/>
          </a:p>
        </p:txBody>
      </p:sp>
      <p:sp>
        <p:nvSpPr>
          <p:cNvPr id="7" name="TextBox 6">
            <a:extLst>
              <a:ext uri="{FF2B5EF4-FFF2-40B4-BE49-F238E27FC236}">
                <a16:creationId xmlns:a16="http://schemas.microsoft.com/office/drawing/2014/main" id="{75C24941-C5AD-4370-8A93-4FE751804F9F}"/>
              </a:ext>
            </a:extLst>
          </p:cNvPr>
          <p:cNvSpPr txBox="1"/>
          <p:nvPr/>
        </p:nvSpPr>
        <p:spPr>
          <a:xfrm>
            <a:off x="4560275" y="962829"/>
            <a:ext cx="3376249" cy="707886"/>
          </a:xfrm>
          <a:prstGeom prst="rect">
            <a:avLst/>
          </a:prstGeom>
          <a:noFill/>
        </p:spPr>
        <p:txBody>
          <a:bodyPr wrap="square">
            <a:spAutoFit/>
          </a:bodyPr>
          <a:lstStyle/>
          <a:p>
            <a:pPr lvl="1"/>
            <a:r>
              <a:rPr lang="en-US" sz="2000" dirty="0"/>
              <a:t>E.g. ACATG  → ACAT</a:t>
            </a:r>
            <a:r>
              <a:rPr lang="en-US" sz="2000" u="sng" dirty="0">
                <a:solidFill>
                  <a:srgbClr val="FF0000"/>
                </a:solidFill>
              </a:rPr>
              <a:t>CAT</a:t>
            </a:r>
            <a:r>
              <a:rPr lang="en-US" sz="2000" dirty="0"/>
              <a:t>G</a:t>
            </a:r>
          </a:p>
          <a:p>
            <a:pPr lvl="1"/>
            <a:r>
              <a:rPr lang="en-US" sz="2000" dirty="0"/>
              <a:t>(3 base-pair duplication)</a:t>
            </a:r>
          </a:p>
        </p:txBody>
      </p:sp>
      <p:cxnSp>
        <p:nvCxnSpPr>
          <p:cNvPr id="8" name="Straight Arrow Connector 7">
            <a:extLst>
              <a:ext uri="{FF2B5EF4-FFF2-40B4-BE49-F238E27FC236}">
                <a16:creationId xmlns:a16="http://schemas.microsoft.com/office/drawing/2014/main" id="{0FF17A29-1E6D-4AD4-A967-F88054AE7228}"/>
              </a:ext>
            </a:extLst>
          </p:cNvPr>
          <p:cNvCxnSpPr>
            <a:cxnSpLocks/>
          </p:cNvCxnSpPr>
          <p:nvPr/>
        </p:nvCxnSpPr>
        <p:spPr>
          <a:xfrm>
            <a:off x="4495800" y="2743200"/>
            <a:ext cx="2057400" cy="1371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2176DC-9B02-4A8E-8C75-1A30CC9AE460}"/>
              </a:ext>
            </a:extLst>
          </p:cNvPr>
          <p:cNvSpPr txBox="1"/>
          <p:nvPr/>
        </p:nvSpPr>
        <p:spPr>
          <a:xfrm>
            <a:off x="6781800" y="1725067"/>
            <a:ext cx="3886200" cy="707886"/>
          </a:xfrm>
          <a:prstGeom prst="rect">
            <a:avLst/>
          </a:prstGeom>
          <a:noFill/>
        </p:spPr>
        <p:txBody>
          <a:bodyPr wrap="square">
            <a:spAutoFit/>
          </a:bodyPr>
          <a:lstStyle/>
          <a:p>
            <a:pPr lvl="1" algn="ctr"/>
            <a:r>
              <a:rPr lang="en-US" sz="2000" dirty="0"/>
              <a:t>E.g. CGATAC → CGATA</a:t>
            </a:r>
            <a:r>
              <a:rPr lang="en-US" sz="2000" u="sng" dirty="0">
                <a:solidFill>
                  <a:srgbClr val="FF0000"/>
                </a:solidFill>
              </a:rPr>
              <a:t>GATA</a:t>
            </a:r>
            <a:r>
              <a:rPr lang="en-US" sz="2000" dirty="0"/>
              <a:t>G</a:t>
            </a:r>
          </a:p>
          <a:p>
            <a:pPr lvl="1" algn="ctr"/>
            <a:r>
              <a:rPr lang="en-US" sz="2000" dirty="0"/>
              <a:t>(4 base-pair duplication)</a:t>
            </a:r>
            <a:endParaRPr lang="en-SG" sz="2000" dirty="0"/>
          </a:p>
        </p:txBody>
      </p:sp>
      <p:cxnSp>
        <p:nvCxnSpPr>
          <p:cNvPr id="10" name="Straight Arrow Connector 9">
            <a:extLst>
              <a:ext uri="{FF2B5EF4-FFF2-40B4-BE49-F238E27FC236}">
                <a16:creationId xmlns:a16="http://schemas.microsoft.com/office/drawing/2014/main" id="{4CD50D53-0D2A-4C97-992D-1D830BE9B260}"/>
              </a:ext>
            </a:extLst>
          </p:cNvPr>
          <p:cNvCxnSpPr>
            <a:cxnSpLocks/>
          </p:cNvCxnSpPr>
          <p:nvPr/>
        </p:nvCxnSpPr>
        <p:spPr>
          <a:xfrm>
            <a:off x="6260124" y="1796862"/>
            <a:ext cx="827575" cy="2230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197DA4-5DFE-4D85-875E-B279D07DC6C4}"/>
              </a:ext>
            </a:extLst>
          </p:cNvPr>
          <p:cNvCxnSpPr>
            <a:cxnSpLocks/>
          </p:cNvCxnSpPr>
          <p:nvPr/>
        </p:nvCxnSpPr>
        <p:spPr>
          <a:xfrm flipH="1">
            <a:off x="7772400" y="2384152"/>
            <a:ext cx="990600" cy="14655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25275" y="3405548"/>
            <a:ext cx="9712960" cy="3212953"/>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2209800" y="1295400"/>
            <a:ext cx="9712960"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5375499" y="2430544"/>
            <a:ext cx="3020956" cy="461665"/>
          </a:xfrm>
          <a:prstGeom prst="rect">
            <a:avLst/>
          </a:prstGeom>
          <a:noFill/>
        </p:spPr>
        <p:txBody>
          <a:bodyPr wrap="none" rtlCol="0">
            <a:spAutoFit/>
          </a:bodyPr>
          <a:lstStyle/>
          <a:p>
            <a:pPr algn="ctr"/>
            <a:r>
              <a:rPr lang="en-US" sz="2400" b="1" dirty="0">
                <a:solidFill>
                  <a:srgbClr val="FF0000"/>
                </a:solidFill>
              </a:rPr>
              <a:t>Mutational Signatures</a:t>
            </a:r>
          </a:p>
        </p:txBody>
      </p:sp>
      <p:sp>
        <p:nvSpPr>
          <p:cNvPr id="71" name="TextBox 70"/>
          <p:cNvSpPr txBox="1"/>
          <p:nvPr/>
        </p:nvSpPr>
        <p:spPr>
          <a:xfrm>
            <a:off x="2484373" y="3384384"/>
            <a:ext cx="3124200" cy="830997"/>
          </a:xfrm>
          <a:prstGeom prst="rect">
            <a:avLst/>
          </a:prstGeom>
          <a:noFill/>
        </p:spPr>
        <p:txBody>
          <a:bodyPr wrap="square" rtlCol="0">
            <a:spAutoFit/>
          </a:bodyPr>
          <a:lstStyle/>
          <a:p>
            <a:pPr algn="ctr"/>
            <a:r>
              <a:rPr lang="en-US" sz="2400" dirty="0"/>
              <a:t>Molecular cancer epidemiology</a:t>
            </a:r>
          </a:p>
        </p:txBody>
      </p:sp>
      <p:sp>
        <p:nvSpPr>
          <p:cNvPr id="74" name="TextBox 73"/>
          <p:cNvSpPr txBox="1"/>
          <p:nvPr/>
        </p:nvSpPr>
        <p:spPr>
          <a:xfrm>
            <a:off x="5152429" y="4624030"/>
            <a:ext cx="3467096" cy="461665"/>
          </a:xfrm>
          <a:prstGeom prst="rect">
            <a:avLst/>
          </a:prstGeom>
          <a:noFill/>
        </p:spPr>
        <p:txBody>
          <a:bodyPr wrap="square" rtlCol="0">
            <a:spAutoFit/>
          </a:bodyPr>
          <a:lstStyle/>
          <a:p>
            <a:pPr algn="ctr"/>
            <a:r>
              <a:rPr lang="en-US" sz="2400" dirty="0"/>
              <a:t>How do cancers develop?</a:t>
            </a:r>
          </a:p>
        </p:txBody>
      </p:sp>
      <p:grpSp>
        <p:nvGrpSpPr>
          <p:cNvPr id="76" name="Group 75"/>
          <p:cNvGrpSpPr/>
          <p:nvPr/>
        </p:nvGrpSpPr>
        <p:grpSpPr>
          <a:xfrm>
            <a:off x="2209800" y="4308900"/>
            <a:ext cx="3124200" cy="1546482"/>
            <a:chOff x="-77390" y="3585862"/>
            <a:chExt cx="3124200" cy="1787035"/>
          </a:xfrm>
        </p:grpSpPr>
        <p:sp>
          <p:nvSpPr>
            <p:cNvPr id="77" name="TextBox 76"/>
            <p:cNvSpPr txBox="1"/>
            <p:nvPr/>
          </p:nvSpPr>
          <p:spPr>
            <a:xfrm>
              <a:off x="-77390" y="3985859"/>
              <a:ext cx="3124200" cy="1387038"/>
            </a:xfrm>
            <a:prstGeom prst="rect">
              <a:avLst/>
            </a:prstGeom>
            <a:noFill/>
          </p:spPr>
          <p:txBody>
            <a:bodyPr wrap="square" rtlCol="0">
              <a:spAutoFit/>
            </a:bodyPr>
            <a:lstStyle/>
            <a:p>
              <a:pPr algn="ctr"/>
              <a:r>
                <a:rPr lang="en-US" sz="2400" dirty="0"/>
                <a:t>Public health: 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4485677" y="6135672"/>
            <a:ext cx="4800600" cy="461665"/>
          </a:xfrm>
          <a:prstGeom prst="rect">
            <a:avLst/>
          </a:prstGeom>
          <a:noFill/>
        </p:spPr>
        <p:txBody>
          <a:bodyPr wrap="square" rtlCol="0">
            <a:spAutoFit/>
          </a:bodyPr>
          <a:lstStyle/>
          <a:p>
            <a:pPr algn="ctr"/>
            <a:r>
              <a:rPr lang="en-US" sz="2400" dirty="0"/>
              <a:t>Therapeutic opportunities</a:t>
            </a:r>
          </a:p>
        </p:txBody>
      </p:sp>
      <p:sp>
        <p:nvSpPr>
          <p:cNvPr id="86" name="TextBox 85"/>
          <p:cNvSpPr txBox="1"/>
          <p:nvPr/>
        </p:nvSpPr>
        <p:spPr>
          <a:xfrm>
            <a:off x="5265688" y="3384384"/>
            <a:ext cx="3353837" cy="830997"/>
          </a:xfrm>
          <a:prstGeom prst="rect">
            <a:avLst/>
          </a:prstGeom>
          <a:noFill/>
        </p:spPr>
        <p:txBody>
          <a:bodyPr wrap="square" rtlCol="0">
            <a:spAutoFit/>
          </a:bodyPr>
          <a:lstStyle/>
          <a:p>
            <a:pPr algn="ctr"/>
            <a:r>
              <a:rPr lang="en-US" sz="2400" dirty="0"/>
              <a:t>Which mutational processes cause cancer?</a:t>
            </a:r>
          </a:p>
        </p:txBody>
      </p:sp>
      <p:cxnSp>
        <p:nvCxnSpPr>
          <p:cNvPr id="87" name="Straight Arrow Connector 86"/>
          <p:cNvCxnSpPr>
            <a:cxnSpLocks/>
          </p:cNvCxnSpPr>
          <p:nvPr/>
        </p:nvCxnSpPr>
        <p:spPr>
          <a:xfrm>
            <a:off x="6885977" y="2918769"/>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8692017" y="3384384"/>
            <a:ext cx="3254907" cy="830997"/>
          </a:xfrm>
          <a:prstGeom prst="rect">
            <a:avLst/>
          </a:prstGeom>
          <a:noFill/>
        </p:spPr>
        <p:txBody>
          <a:bodyPr wrap="square" rtlCol="0">
            <a:spAutoFit/>
          </a:bodyPr>
          <a:lstStyle/>
          <a:p>
            <a:pPr algn="ctr"/>
            <a:r>
              <a:rPr lang="en-US" sz="2400" dirty="0"/>
              <a:t>Understanding</a:t>
            </a:r>
          </a:p>
          <a:p>
            <a:pPr algn="ctr"/>
            <a:r>
              <a:rPr lang="en-US" sz="2400" dirty="0"/>
              <a:t>DNA damage &amp;repair</a:t>
            </a:r>
          </a:p>
        </p:txBody>
      </p:sp>
      <p:sp>
        <p:nvSpPr>
          <p:cNvPr id="23" name="TextBox 22"/>
          <p:cNvSpPr txBox="1"/>
          <p:nvPr/>
        </p:nvSpPr>
        <p:spPr>
          <a:xfrm>
            <a:off x="7246178" y="1449836"/>
            <a:ext cx="3955222" cy="461665"/>
          </a:xfrm>
          <a:prstGeom prst="rect">
            <a:avLst/>
          </a:prstGeom>
          <a:noFill/>
        </p:spPr>
        <p:txBody>
          <a:bodyPr wrap="square" rtlCol="0">
            <a:spAutoFit/>
          </a:bodyPr>
          <a:lstStyle/>
          <a:p>
            <a:pPr algn="ctr"/>
            <a:r>
              <a:rPr lang="en-US" sz="2400" dirty="0"/>
              <a:t>Experimental delineation</a:t>
            </a:r>
          </a:p>
        </p:txBody>
      </p:sp>
      <p:sp>
        <p:nvSpPr>
          <p:cNvPr id="25" name="TextBox 24"/>
          <p:cNvSpPr txBox="1"/>
          <p:nvPr/>
        </p:nvSpPr>
        <p:spPr>
          <a:xfrm>
            <a:off x="2315598" y="1475814"/>
            <a:ext cx="4072060" cy="461665"/>
          </a:xfrm>
          <a:prstGeom prst="rect">
            <a:avLst/>
          </a:prstGeom>
          <a:noFill/>
        </p:spPr>
        <p:txBody>
          <a:bodyPr wrap="square" rtlCol="0">
            <a:spAutoFit/>
          </a:bodyPr>
          <a:lstStyle/>
          <a:p>
            <a:pPr algn="ctr"/>
            <a:r>
              <a:rPr lang="en-US" sz="2400" dirty="0"/>
              <a:t>Analysis of large databases</a:t>
            </a:r>
          </a:p>
        </p:txBody>
      </p:sp>
      <p:sp>
        <p:nvSpPr>
          <p:cNvPr id="32" name="TextBox 31"/>
          <p:cNvSpPr txBox="1"/>
          <p:nvPr/>
        </p:nvSpPr>
        <p:spPr>
          <a:xfrm>
            <a:off x="150416" y="1502246"/>
            <a:ext cx="1590564" cy="523220"/>
          </a:xfrm>
          <a:prstGeom prst="rect">
            <a:avLst/>
          </a:prstGeom>
          <a:noFill/>
        </p:spPr>
        <p:txBody>
          <a:bodyPr wrap="none" rtlCol="0">
            <a:spAutoFit/>
          </a:bodyPr>
          <a:lstStyle/>
          <a:p>
            <a:pPr algn="ctr"/>
            <a:r>
              <a:rPr lang="en-US" sz="2800" dirty="0"/>
              <a:t>Discovery</a:t>
            </a:r>
          </a:p>
        </p:txBody>
      </p:sp>
      <p:sp>
        <p:nvSpPr>
          <p:cNvPr id="33" name="TextBox 32"/>
          <p:cNvSpPr txBox="1"/>
          <p:nvPr/>
        </p:nvSpPr>
        <p:spPr>
          <a:xfrm>
            <a:off x="116721" y="4777519"/>
            <a:ext cx="1832681" cy="523220"/>
          </a:xfrm>
          <a:prstGeom prst="rect">
            <a:avLst/>
          </a:prstGeom>
          <a:noFill/>
        </p:spPr>
        <p:txBody>
          <a:bodyPr wrap="none" rtlCol="0">
            <a:spAutoFit/>
          </a:bodyPr>
          <a:lstStyle/>
          <a:p>
            <a:pPr algn="ctr"/>
            <a:r>
              <a:rPr lang="en-US" sz="2800" dirty="0"/>
              <a:t>Application</a:t>
            </a:r>
          </a:p>
        </p:txBody>
      </p:sp>
      <p:cxnSp>
        <p:nvCxnSpPr>
          <p:cNvPr id="34" name="Straight Arrow Connector 33"/>
          <p:cNvCxnSpPr>
            <a:cxnSpLocks/>
          </p:cNvCxnSpPr>
          <p:nvPr/>
        </p:nvCxnSpPr>
        <p:spPr>
          <a:xfrm flipH="1">
            <a:off x="8488239" y="4343400"/>
            <a:ext cx="1265362" cy="17922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77" idx="2"/>
          </p:cNvCxnSpPr>
          <p:nvPr/>
        </p:nvCxnSpPr>
        <p:spPr>
          <a:xfrm>
            <a:off x="3771900" y="5855382"/>
            <a:ext cx="1325802" cy="3175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C03D87-5514-4DF4-8A5E-83A1AB0433F5}"/>
              </a:ext>
            </a:extLst>
          </p:cNvPr>
          <p:cNvSpPr>
            <a:spLocks noGrp="1"/>
          </p:cNvSpPr>
          <p:nvPr>
            <p:ph type="title"/>
          </p:nvPr>
        </p:nvSpPr>
        <p:spPr>
          <a:xfrm>
            <a:off x="335473" y="76613"/>
            <a:ext cx="10972800" cy="993249"/>
          </a:xfrm>
        </p:spPr>
        <p:txBody>
          <a:bodyPr/>
          <a:lstStyle/>
          <a:p>
            <a:pPr algn="l"/>
            <a:r>
              <a:rPr lang="en-US" dirty="0"/>
              <a:t>Mutational Signatures Context</a:t>
            </a:r>
            <a:endParaRPr lang="en-SG" dirty="0"/>
          </a:p>
        </p:txBody>
      </p:sp>
      <p:cxnSp>
        <p:nvCxnSpPr>
          <p:cNvPr id="42" name="Straight Arrow Connector 41">
            <a:extLst>
              <a:ext uri="{FF2B5EF4-FFF2-40B4-BE49-F238E27FC236}">
                <a16:creationId xmlns:a16="http://schemas.microsoft.com/office/drawing/2014/main" id="{CAD8560E-AE0B-4F21-B4C3-7F56C49B29F4}"/>
              </a:ext>
            </a:extLst>
          </p:cNvPr>
          <p:cNvCxnSpPr>
            <a:cxnSpLocks/>
          </p:cNvCxnSpPr>
          <p:nvPr/>
        </p:nvCxnSpPr>
        <p:spPr>
          <a:xfrm flipH="1">
            <a:off x="7960814" y="204014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B488775-9976-491E-81FF-E92429664EB0}"/>
              </a:ext>
            </a:extLst>
          </p:cNvPr>
          <p:cNvCxnSpPr>
            <a:cxnSpLocks/>
          </p:cNvCxnSpPr>
          <p:nvPr/>
        </p:nvCxnSpPr>
        <p:spPr>
          <a:xfrm>
            <a:off x="5057357" y="202078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4E8DE0B-14DA-4040-9779-77071212886E}"/>
              </a:ext>
            </a:extLst>
          </p:cNvPr>
          <p:cNvCxnSpPr>
            <a:cxnSpLocks/>
          </p:cNvCxnSpPr>
          <p:nvPr/>
        </p:nvCxnSpPr>
        <p:spPr>
          <a:xfrm flipH="1">
            <a:off x="5115130" y="2959582"/>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6F0EAF-3108-4350-82B3-6AEDC9E83625}"/>
              </a:ext>
            </a:extLst>
          </p:cNvPr>
          <p:cNvCxnSpPr>
            <a:cxnSpLocks/>
          </p:cNvCxnSpPr>
          <p:nvPr/>
        </p:nvCxnSpPr>
        <p:spPr>
          <a:xfrm>
            <a:off x="7990590" y="290807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187469B-59A0-4111-B7D8-050CA0F66671}"/>
              </a:ext>
            </a:extLst>
          </p:cNvPr>
          <p:cNvCxnSpPr>
            <a:cxnSpLocks/>
          </p:cNvCxnSpPr>
          <p:nvPr/>
        </p:nvCxnSpPr>
        <p:spPr>
          <a:xfrm>
            <a:off x="6885977" y="5181600"/>
            <a:ext cx="0" cy="990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E218287-3FA1-4FBE-B11F-0AFC930AED6E}"/>
              </a:ext>
            </a:extLst>
          </p:cNvPr>
          <p:cNvCxnSpPr>
            <a:cxnSpLocks/>
          </p:cNvCxnSpPr>
          <p:nvPr/>
        </p:nvCxnSpPr>
        <p:spPr>
          <a:xfrm>
            <a:off x="6885977" y="4180632"/>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395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C8C8-95F4-41AC-B5A3-5FC378B94ECB}"/>
              </a:ext>
            </a:extLst>
          </p:cNvPr>
          <p:cNvSpPr>
            <a:spLocks noGrp="1"/>
          </p:cNvSpPr>
          <p:nvPr>
            <p:ph type="title"/>
          </p:nvPr>
        </p:nvSpPr>
        <p:spPr>
          <a:xfrm>
            <a:off x="609600" y="280561"/>
            <a:ext cx="10972800" cy="1240266"/>
          </a:xfrm>
        </p:spPr>
        <p:txBody>
          <a:bodyPr/>
          <a:lstStyle/>
          <a:p>
            <a:pPr algn="l"/>
            <a:r>
              <a:rPr lang="en-US" sz="3600" dirty="0"/>
              <a:t>We then found 3 other tumors with ID17</a:t>
            </a:r>
            <a:br>
              <a:rPr lang="en-US" sz="3600" dirty="0"/>
            </a:br>
            <a:r>
              <a:rPr lang="en-US" sz="3600" dirty="0"/>
              <a:t>Average spectrum of tumors with ID17:</a:t>
            </a:r>
            <a:endParaRPr lang="en-SG" sz="3600" dirty="0"/>
          </a:p>
        </p:txBody>
      </p:sp>
      <p:sp>
        <p:nvSpPr>
          <p:cNvPr id="3" name="Slide Number Placeholder 2">
            <a:extLst>
              <a:ext uri="{FF2B5EF4-FFF2-40B4-BE49-F238E27FC236}">
                <a16:creationId xmlns:a16="http://schemas.microsoft.com/office/drawing/2014/main" id="{2E12180A-380E-4B58-BF15-3B475C3948C2}"/>
              </a:ext>
            </a:extLst>
          </p:cNvPr>
          <p:cNvSpPr>
            <a:spLocks noGrp="1"/>
          </p:cNvSpPr>
          <p:nvPr>
            <p:ph type="sldNum" sz="quarter" idx="12"/>
          </p:nvPr>
        </p:nvSpPr>
        <p:spPr/>
        <p:txBody>
          <a:bodyPr/>
          <a:lstStyle/>
          <a:p>
            <a:pPr>
              <a:defRPr/>
            </a:pPr>
            <a:fld id="{47EB465D-2B07-4782-9D38-CDF7B0E66DA7}" type="slidenum">
              <a:rPr lang="en-US" smtClean="0"/>
              <a:pPr>
                <a:defRPr/>
              </a:pPr>
              <a:t>30</a:t>
            </a:fld>
            <a:endParaRPr lang="en-US"/>
          </a:p>
        </p:txBody>
      </p:sp>
      <p:grpSp>
        <p:nvGrpSpPr>
          <p:cNvPr id="9" name="Group 8">
            <a:extLst>
              <a:ext uri="{FF2B5EF4-FFF2-40B4-BE49-F238E27FC236}">
                <a16:creationId xmlns:a16="http://schemas.microsoft.com/office/drawing/2014/main" id="{E0C9AA39-92E3-4CD7-AC79-E8F858F30751}"/>
              </a:ext>
            </a:extLst>
          </p:cNvPr>
          <p:cNvGrpSpPr/>
          <p:nvPr/>
        </p:nvGrpSpPr>
        <p:grpSpPr>
          <a:xfrm>
            <a:off x="609600" y="3854687"/>
            <a:ext cx="10659194" cy="1520826"/>
            <a:chOff x="685799" y="4191000"/>
            <a:chExt cx="10659194" cy="1520826"/>
          </a:xfrm>
        </p:grpSpPr>
        <p:pic>
          <p:nvPicPr>
            <p:cNvPr id="5" name="Picture 4">
              <a:extLst>
                <a:ext uri="{FF2B5EF4-FFF2-40B4-BE49-F238E27FC236}">
                  <a16:creationId xmlns:a16="http://schemas.microsoft.com/office/drawing/2014/main" id="{DA860169-B5FD-41C9-A164-8721ABFB894E}"/>
                </a:ext>
              </a:extLst>
            </p:cNvPr>
            <p:cNvPicPr/>
            <p:nvPr/>
          </p:nvPicPr>
          <p:blipFill rotWithShape="1">
            <a:blip r:embed="rId3" cstate="print">
              <a:extLst>
                <a:ext uri="{28A0092B-C50C-407E-A947-70E740481C1C}">
                  <a14:useLocalDpi xmlns:a14="http://schemas.microsoft.com/office/drawing/2010/main" val="0"/>
                </a:ext>
              </a:extLst>
            </a:blip>
            <a:srcRect t="55588" b="27352"/>
            <a:stretch/>
          </p:blipFill>
          <p:spPr bwMode="auto">
            <a:xfrm>
              <a:off x="685799" y="4191000"/>
              <a:ext cx="10410097" cy="1520826"/>
            </a:xfrm>
            <a:prstGeom prst="rect">
              <a:avLst/>
            </a:prstGeom>
            <a:noFill/>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13E99F51-9EA7-4AB7-A75D-23070CFA5A10}"/>
                </a:ext>
              </a:extLst>
            </p:cNvPr>
            <p:cNvSpPr/>
            <p:nvPr/>
          </p:nvSpPr>
          <p:spPr>
            <a:xfrm>
              <a:off x="1371600" y="4800600"/>
              <a:ext cx="7086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87A16E60-0D22-459E-91C3-D2E2C7041925}"/>
                </a:ext>
              </a:extLst>
            </p:cNvPr>
            <p:cNvSpPr/>
            <p:nvPr/>
          </p:nvSpPr>
          <p:spPr>
            <a:xfrm>
              <a:off x="4519248" y="4953000"/>
              <a:ext cx="2743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55E14683-9FDF-4EA5-BDB8-3FC8A98FB171}"/>
                </a:ext>
              </a:extLst>
            </p:cNvPr>
            <p:cNvSpPr/>
            <p:nvPr/>
          </p:nvSpPr>
          <p:spPr>
            <a:xfrm>
              <a:off x="8601793" y="4790820"/>
              <a:ext cx="2743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 name="TextBox 9">
            <a:extLst>
              <a:ext uri="{FF2B5EF4-FFF2-40B4-BE49-F238E27FC236}">
                <a16:creationId xmlns:a16="http://schemas.microsoft.com/office/drawing/2014/main" id="{46592E19-A4B7-4237-AC26-58F8DE5FE3E2}"/>
              </a:ext>
            </a:extLst>
          </p:cNvPr>
          <p:cNvSpPr txBox="1"/>
          <p:nvPr/>
        </p:nvSpPr>
        <p:spPr>
          <a:xfrm>
            <a:off x="2637698" y="2944981"/>
            <a:ext cx="3733800" cy="707886"/>
          </a:xfrm>
          <a:prstGeom prst="rect">
            <a:avLst/>
          </a:prstGeom>
          <a:noFill/>
        </p:spPr>
        <p:txBody>
          <a:bodyPr wrap="square">
            <a:spAutoFit/>
          </a:bodyPr>
          <a:lstStyle/>
          <a:p>
            <a:pPr lvl="1" algn="ctr"/>
            <a:r>
              <a:rPr lang="en-US" sz="2000" dirty="0"/>
              <a:t>E.g. CATG → CAT</a:t>
            </a:r>
            <a:r>
              <a:rPr lang="en-US" sz="2000" u="sng" dirty="0">
                <a:solidFill>
                  <a:srgbClr val="FF0000"/>
                </a:solidFill>
              </a:rPr>
              <a:t>AT</a:t>
            </a:r>
            <a:r>
              <a:rPr lang="en-US" sz="2000" dirty="0"/>
              <a:t>G</a:t>
            </a:r>
          </a:p>
          <a:p>
            <a:pPr lvl="1" algn="ctr"/>
            <a:r>
              <a:rPr lang="en-US" sz="2000" dirty="0"/>
              <a:t>(2 base-pair duplication)</a:t>
            </a:r>
            <a:endParaRPr lang="en-SG" sz="2000" dirty="0"/>
          </a:p>
        </p:txBody>
      </p:sp>
      <p:sp>
        <p:nvSpPr>
          <p:cNvPr id="11" name="TextBox 10">
            <a:extLst>
              <a:ext uri="{FF2B5EF4-FFF2-40B4-BE49-F238E27FC236}">
                <a16:creationId xmlns:a16="http://schemas.microsoft.com/office/drawing/2014/main" id="{86A40754-B917-4748-B5A3-C032699B43B1}"/>
              </a:ext>
            </a:extLst>
          </p:cNvPr>
          <p:cNvSpPr txBox="1"/>
          <p:nvPr/>
        </p:nvSpPr>
        <p:spPr>
          <a:xfrm>
            <a:off x="4988173" y="1828800"/>
            <a:ext cx="3376249" cy="707886"/>
          </a:xfrm>
          <a:prstGeom prst="rect">
            <a:avLst/>
          </a:prstGeom>
          <a:noFill/>
        </p:spPr>
        <p:txBody>
          <a:bodyPr wrap="square">
            <a:spAutoFit/>
          </a:bodyPr>
          <a:lstStyle/>
          <a:p>
            <a:pPr lvl="1"/>
            <a:r>
              <a:rPr lang="en-US" sz="2000" dirty="0"/>
              <a:t>E.g. ACATG  → ACAT</a:t>
            </a:r>
            <a:r>
              <a:rPr lang="en-US" sz="2000" u="sng" dirty="0">
                <a:solidFill>
                  <a:srgbClr val="FF0000"/>
                </a:solidFill>
              </a:rPr>
              <a:t>CAT</a:t>
            </a:r>
            <a:r>
              <a:rPr lang="en-US" sz="2000" dirty="0"/>
              <a:t>G</a:t>
            </a:r>
          </a:p>
          <a:p>
            <a:pPr lvl="1"/>
            <a:r>
              <a:rPr lang="en-US" sz="2000" dirty="0"/>
              <a:t>(3 base-pair duplication)</a:t>
            </a:r>
          </a:p>
        </p:txBody>
      </p:sp>
      <p:cxnSp>
        <p:nvCxnSpPr>
          <p:cNvPr id="12" name="Straight Arrow Connector 11">
            <a:extLst>
              <a:ext uri="{FF2B5EF4-FFF2-40B4-BE49-F238E27FC236}">
                <a16:creationId xmlns:a16="http://schemas.microsoft.com/office/drawing/2014/main" id="{5640FEDC-1A7C-4732-8C3F-9B493AF81F08}"/>
              </a:ext>
            </a:extLst>
          </p:cNvPr>
          <p:cNvCxnSpPr>
            <a:cxnSpLocks/>
          </p:cNvCxnSpPr>
          <p:nvPr/>
        </p:nvCxnSpPr>
        <p:spPr>
          <a:xfrm>
            <a:off x="4923698" y="3609171"/>
            <a:ext cx="2052637" cy="12844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FF182D-9BE3-46D7-8DC6-C019422A03E5}"/>
              </a:ext>
            </a:extLst>
          </p:cNvPr>
          <p:cNvSpPr txBox="1"/>
          <p:nvPr/>
        </p:nvSpPr>
        <p:spPr>
          <a:xfrm>
            <a:off x="7209698" y="2591038"/>
            <a:ext cx="3886200" cy="707886"/>
          </a:xfrm>
          <a:prstGeom prst="rect">
            <a:avLst/>
          </a:prstGeom>
          <a:noFill/>
        </p:spPr>
        <p:txBody>
          <a:bodyPr wrap="square">
            <a:spAutoFit/>
          </a:bodyPr>
          <a:lstStyle/>
          <a:p>
            <a:pPr lvl="1" algn="ctr"/>
            <a:r>
              <a:rPr lang="en-US" sz="2000" dirty="0"/>
              <a:t>E.g. CGATAC → CGATA</a:t>
            </a:r>
            <a:r>
              <a:rPr lang="en-US" sz="2000" u="sng" dirty="0">
                <a:solidFill>
                  <a:srgbClr val="FF0000"/>
                </a:solidFill>
              </a:rPr>
              <a:t>GATA</a:t>
            </a:r>
            <a:r>
              <a:rPr lang="en-US" sz="2000" dirty="0"/>
              <a:t>G</a:t>
            </a:r>
          </a:p>
          <a:p>
            <a:pPr lvl="1" algn="ctr"/>
            <a:r>
              <a:rPr lang="en-US" sz="2000" dirty="0"/>
              <a:t>(4 base-pair duplication)</a:t>
            </a:r>
            <a:endParaRPr lang="en-SG" sz="2000" dirty="0"/>
          </a:p>
        </p:txBody>
      </p:sp>
      <p:cxnSp>
        <p:nvCxnSpPr>
          <p:cNvPr id="14" name="Straight Arrow Connector 13">
            <a:extLst>
              <a:ext uri="{FF2B5EF4-FFF2-40B4-BE49-F238E27FC236}">
                <a16:creationId xmlns:a16="http://schemas.microsoft.com/office/drawing/2014/main" id="{20C0EE51-9F4F-4D6F-A016-1334DEA2AB72}"/>
              </a:ext>
            </a:extLst>
          </p:cNvPr>
          <p:cNvCxnSpPr>
            <a:cxnSpLocks/>
          </p:cNvCxnSpPr>
          <p:nvPr/>
        </p:nvCxnSpPr>
        <p:spPr>
          <a:xfrm>
            <a:off x="6688022" y="2662833"/>
            <a:ext cx="998839" cy="2230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AC97BE-050F-4612-9F89-62403F0F4B74}"/>
              </a:ext>
            </a:extLst>
          </p:cNvPr>
          <p:cNvCxnSpPr>
            <a:cxnSpLocks/>
          </p:cNvCxnSpPr>
          <p:nvPr/>
        </p:nvCxnSpPr>
        <p:spPr>
          <a:xfrm flipH="1">
            <a:off x="8458201" y="3250123"/>
            <a:ext cx="732697" cy="12406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645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68747-14A2-4036-A57D-3B43FB08A566}"/>
              </a:ext>
            </a:extLst>
          </p:cNvPr>
          <p:cNvSpPr>
            <a:spLocks noGrp="1"/>
          </p:cNvSpPr>
          <p:nvPr>
            <p:ph type="title"/>
          </p:nvPr>
        </p:nvSpPr>
        <p:spPr>
          <a:xfrm>
            <a:off x="609600" y="274638"/>
            <a:ext cx="9753600" cy="1401762"/>
          </a:xfrm>
        </p:spPr>
        <p:txBody>
          <a:bodyPr/>
          <a:lstStyle/>
          <a:p>
            <a:pPr algn="l"/>
            <a:r>
              <a:rPr lang="en-US" sz="4000" dirty="0"/>
              <a:t>All 7 tumors had identical mutations in a human ortholog of yeast Top2</a:t>
            </a:r>
            <a:endParaRPr lang="en-SG" sz="4000" dirty="0"/>
          </a:p>
        </p:txBody>
      </p:sp>
      <p:sp>
        <p:nvSpPr>
          <p:cNvPr id="5" name="Content Placeholder 4">
            <a:extLst>
              <a:ext uri="{FF2B5EF4-FFF2-40B4-BE49-F238E27FC236}">
                <a16:creationId xmlns:a16="http://schemas.microsoft.com/office/drawing/2014/main" id="{42B79F0C-221F-49B6-89B0-69B0B7E7E14A}"/>
              </a:ext>
            </a:extLst>
          </p:cNvPr>
          <p:cNvSpPr>
            <a:spLocks noGrp="1"/>
          </p:cNvSpPr>
          <p:nvPr>
            <p:ph idx="1"/>
          </p:nvPr>
        </p:nvSpPr>
        <p:spPr>
          <a:xfrm>
            <a:off x="609600" y="2209800"/>
            <a:ext cx="10972800" cy="3916364"/>
          </a:xfrm>
        </p:spPr>
        <p:txBody>
          <a:bodyPr/>
          <a:lstStyle/>
          <a:p>
            <a:r>
              <a:rPr lang="en-US" sz="2800" dirty="0"/>
              <a:t>Lysine to asparagine at residue 743 in topoisomerase II alpha: TOP2A p.K743N </a:t>
            </a:r>
          </a:p>
          <a:p>
            <a:r>
              <a:rPr lang="en-US" sz="2800" dirty="0"/>
              <a:t>Among &gt; 12,000 tumors (Alexandrov, 2020), only the 4 stomach cancers had K743N, and no other tumor had the ID17 duplication signature</a:t>
            </a:r>
          </a:p>
          <a:p>
            <a:r>
              <a:rPr lang="en-US" sz="2800" dirty="0"/>
              <a:t>Very strong association between the K743N mutation and the associated signature (</a:t>
            </a:r>
            <a:r>
              <a:rPr lang="en-US" sz="2800" i="1" dirty="0"/>
              <a:t>P</a:t>
            </a:r>
            <a:r>
              <a:rPr lang="en-US" sz="2800" dirty="0"/>
              <a:t> &lt; 10</a:t>
            </a:r>
            <a:r>
              <a:rPr lang="en-US" sz="2800" baseline="30000" dirty="0"/>
              <a:t>-14</a:t>
            </a:r>
            <a:r>
              <a:rPr lang="en-US" sz="2800" dirty="0"/>
              <a:t>)</a:t>
            </a:r>
            <a:endParaRPr lang="en-SG" sz="2800" dirty="0"/>
          </a:p>
        </p:txBody>
      </p:sp>
      <p:sp>
        <p:nvSpPr>
          <p:cNvPr id="3" name="Slide Number Placeholder 2">
            <a:extLst>
              <a:ext uri="{FF2B5EF4-FFF2-40B4-BE49-F238E27FC236}">
                <a16:creationId xmlns:a16="http://schemas.microsoft.com/office/drawing/2014/main" id="{39FFF1B3-B411-42A4-8D92-3717AC6386ED}"/>
              </a:ext>
            </a:extLst>
          </p:cNvPr>
          <p:cNvSpPr>
            <a:spLocks noGrp="1"/>
          </p:cNvSpPr>
          <p:nvPr>
            <p:ph type="sldNum" sz="quarter" idx="12"/>
          </p:nvPr>
        </p:nvSpPr>
        <p:spPr/>
        <p:txBody>
          <a:bodyPr/>
          <a:lstStyle/>
          <a:p>
            <a:pPr>
              <a:defRPr/>
            </a:pPr>
            <a:fld id="{47EB465D-2B07-4782-9D38-CDF7B0E66DA7}" type="slidenum">
              <a:rPr lang="en-US" smtClean="0"/>
              <a:pPr>
                <a:defRPr/>
              </a:pPr>
              <a:t>31</a:t>
            </a:fld>
            <a:endParaRPr lang="en-US"/>
          </a:p>
        </p:txBody>
      </p:sp>
    </p:spTree>
    <p:extLst>
      <p:ext uri="{BB962C8B-B14F-4D97-AF65-F5344CB8AC3E}">
        <p14:creationId xmlns:p14="http://schemas.microsoft.com/office/powerpoint/2010/main" val="211301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12180A-380E-4B58-BF15-3B475C3948C2}"/>
              </a:ext>
            </a:extLst>
          </p:cNvPr>
          <p:cNvSpPr>
            <a:spLocks noGrp="1"/>
          </p:cNvSpPr>
          <p:nvPr>
            <p:ph type="sldNum" sz="quarter" idx="12"/>
          </p:nvPr>
        </p:nvSpPr>
        <p:spPr>
          <a:xfrm>
            <a:off x="8585200" y="6081275"/>
            <a:ext cx="2844800" cy="365125"/>
          </a:xfrm>
        </p:spPr>
        <p:txBody>
          <a:bodyPr/>
          <a:lstStyle/>
          <a:p>
            <a:pPr>
              <a:defRPr/>
            </a:pPr>
            <a:fld id="{47EB465D-2B07-4782-9D38-CDF7B0E66DA7}" type="slidenum">
              <a:rPr lang="en-US" smtClean="0"/>
              <a:pPr>
                <a:defRPr/>
              </a:pPr>
              <a:t>32</a:t>
            </a:fld>
            <a:endParaRPr lang="en-US" dirty="0"/>
          </a:p>
        </p:txBody>
      </p:sp>
      <p:pic>
        <p:nvPicPr>
          <p:cNvPr id="4" name="Picture 3">
            <a:extLst>
              <a:ext uri="{FF2B5EF4-FFF2-40B4-BE49-F238E27FC236}">
                <a16:creationId xmlns:a16="http://schemas.microsoft.com/office/drawing/2014/main" id="{DDBCAFDA-891C-498B-8259-1669C35FBA11}"/>
              </a:ext>
            </a:extLst>
          </p:cNvPr>
          <p:cNvPicPr/>
          <p:nvPr/>
        </p:nvPicPr>
        <p:blipFill rotWithShape="1">
          <a:blip r:embed="rId3" cstate="print">
            <a:extLst>
              <a:ext uri="{28A0092B-C50C-407E-A947-70E740481C1C}">
                <a14:useLocalDpi xmlns:a14="http://schemas.microsoft.com/office/drawing/2010/main" val="0"/>
              </a:ext>
            </a:extLst>
          </a:blip>
          <a:srcRect t="82905" b="6816"/>
          <a:stretch/>
        </p:blipFill>
        <p:spPr bwMode="auto">
          <a:xfrm>
            <a:off x="492157" y="3406698"/>
            <a:ext cx="8926202" cy="80605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9A12E62-A351-4332-BC49-898739277B14}"/>
              </a:ext>
            </a:extLst>
          </p:cNvPr>
          <p:cNvPicPr/>
          <p:nvPr/>
        </p:nvPicPr>
        <p:blipFill rotWithShape="1">
          <a:blip r:embed="rId3" cstate="print">
            <a:extLst>
              <a:ext uri="{28A0092B-C50C-407E-A947-70E740481C1C}">
                <a14:useLocalDpi xmlns:a14="http://schemas.microsoft.com/office/drawing/2010/main" val="0"/>
              </a:ext>
            </a:extLst>
          </a:blip>
          <a:srcRect t="55552" b="38465"/>
          <a:stretch/>
        </p:blipFill>
        <p:spPr bwMode="auto">
          <a:xfrm>
            <a:off x="492157" y="2890044"/>
            <a:ext cx="8926202" cy="469177"/>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AD896694-E165-4605-A013-E8BE9F8F8B4A}"/>
              </a:ext>
            </a:extLst>
          </p:cNvPr>
          <p:cNvSpPr txBox="1"/>
          <p:nvPr/>
        </p:nvSpPr>
        <p:spPr>
          <a:xfrm>
            <a:off x="2372113" y="2173278"/>
            <a:ext cx="3432174" cy="646331"/>
          </a:xfrm>
          <a:prstGeom prst="rect">
            <a:avLst/>
          </a:prstGeom>
          <a:noFill/>
        </p:spPr>
        <p:txBody>
          <a:bodyPr wrap="square">
            <a:spAutoFit/>
          </a:bodyPr>
          <a:lstStyle/>
          <a:p>
            <a:pPr lvl="1" algn="ctr"/>
            <a:r>
              <a:rPr lang="en-US" dirty="0"/>
              <a:t>E.g. CATG → CAT</a:t>
            </a:r>
            <a:r>
              <a:rPr lang="en-US" u="sng" dirty="0">
                <a:solidFill>
                  <a:srgbClr val="FF0000"/>
                </a:solidFill>
              </a:rPr>
              <a:t>AT</a:t>
            </a:r>
            <a:r>
              <a:rPr lang="en-US" dirty="0"/>
              <a:t>G</a:t>
            </a:r>
          </a:p>
          <a:p>
            <a:pPr lvl="1" algn="ctr"/>
            <a:r>
              <a:rPr lang="en-US" dirty="0"/>
              <a:t>(2 base-pair duplication)</a:t>
            </a:r>
            <a:endParaRPr lang="en-SG" dirty="0"/>
          </a:p>
        </p:txBody>
      </p:sp>
      <p:sp>
        <p:nvSpPr>
          <p:cNvPr id="10" name="TextBox 9">
            <a:extLst>
              <a:ext uri="{FF2B5EF4-FFF2-40B4-BE49-F238E27FC236}">
                <a16:creationId xmlns:a16="http://schemas.microsoft.com/office/drawing/2014/main" id="{A6AD6D09-F490-42FF-804F-22517D726EF1}"/>
              </a:ext>
            </a:extLst>
          </p:cNvPr>
          <p:cNvSpPr txBox="1"/>
          <p:nvPr/>
        </p:nvSpPr>
        <p:spPr>
          <a:xfrm>
            <a:off x="3790547" y="1524000"/>
            <a:ext cx="3103507" cy="646331"/>
          </a:xfrm>
          <a:prstGeom prst="rect">
            <a:avLst/>
          </a:prstGeom>
          <a:noFill/>
        </p:spPr>
        <p:txBody>
          <a:bodyPr wrap="square">
            <a:spAutoFit/>
          </a:bodyPr>
          <a:lstStyle/>
          <a:p>
            <a:pPr lvl="1"/>
            <a:r>
              <a:rPr lang="en-US" dirty="0"/>
              <a:t>E.g. ACATG  → ACAT</a:t>
            </a:r>
            <a:r>
              <a:rPr lang="en-US" u="sng" dirty="0">
                <a:solidFill>
                  <a:srgbClr val="FF0000"/>
                </a:solidFill>
              </a:rPr>
              <a:t>CAT</a:t>
            </a:r>
            <a:r>
              <a:rPr lang="en-US" dirty="0"/>
              <a:t>G</a:t>
            </a:r>
          </a:p>
          <a:p>
            <a:pPr lvl="1"/>
            <a:r>
              <a:rPr lang="en-US" dirty="0"/>
              <a:t>(3 base-pair duplication)</a:t>
            </a:r>
          </a:p>
        </p:txBody>
      </p:sp>
      <p:cxnSp>
        <p:nvCxnSpPr>
          <p:cNvPr id="12" name="Straight Arrow Connector 11">
            <a:extLst>
              <a:ext uri="{FF2B5EF4-FFF2-40B4-BE49-F238E27FC236}">
                <a16:creationId xmlns:a16="http://schemas.microsoft.com/office/drawing/2014/main" id="{F134FF80-FF86-4B99-9D71-8A20852814F2}"/>
              </a:ext>
            </a:extLst>
          </p:cNvPr>
          <p:cNvCxnSpPr>
            <a:cxnSpLocks/>
          </p:cNvCxnSpPr>
          <p:nvPr/>
        </p:nvCxnSpPr>
        <p:spPr>
          <a:xfrm>
            <a:off x="4332258" y="2757497"/>
            <a:ext cx="1502778" cy="11394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A68373-7501-4731-B3C6-62E70FE220A4}"/>
              </a:ext>
            </a:extLst>
          </p:cNvPr>
          <p:cNvSpPr txBox="1"/>
          <p:nvPr/>
        </p:nvSpPr>
        <p:spPr>
          <a:xfrm>
            <a:off x="6292403" y="1861951"/>
            <a:ext cx="3572262" cy="646331"/>
          </a:xfrm>
          <a:prstGeom prst="rect">
            <a:avLst/>
          </a:prstGeom>
          <a:noFill/>
        </p:spPr>
        <p:txBody>
          <a:bodyPr wrap="square">
            <a:spAutoFit/>
          </a:bodyPr>
          <a:lstStyle/>
          <a:p>
            <a:pPr lvl="1" algn="ctr"/>
            <a:r>
              <a:rPr lang="en-US" dirty="0"/>
              <a:t>E.g. CGATAC → CGATA</a:t>
            </a:r>
            <a:r>
              <a:rPr lang="en-US" u="sng" dirty="0">
                <a:solidFill>
                  <a:srgbClr val="FF0000"/>
                </a:solidFill>
              </a:rPr>
              <a:t>GATA</a:t>
            </a:r>
            <a:r>
              <a:rPr lang="en-US" dirty="0"/>
              <a:t>G</a:t>
            </a:r>
          </a:p>
          <a:p>
            <a:pPr lvl="1" algn="ctr"/>
            <a:r>
              <a:rPr lang="en-US" dirty="0"/>
              <a:t>(4 base-pair duplication)</a:t>
            </a:r>
            <a:endParaRPr lang="en-SG" dirty="0"/>
          </a:p>
        </p:txBody>
      </p:sp>
      <p:cxnSp>
        <p:nvCxnSpPr>
          <p:cNvPr id="15" name="Straight Arrow Connector 14">
            <a:extLst>
              <a:ext uri="{FF2B5EF4-FFF2-40B4-BE49-F238E27FC236}">
                <a16:creationId xmlns:a16="http://schemas.microsoft.com/office/drawing/2014/main" id="{5565F035-B195-4010-B4BC-2CFCF779764C}"/>
              </a:ext>
            </a:extLst>
          </p:cNvPr>
          <p:cNvCxnSpPr>
            <a:cxnSpLocks/>
          </p:cNvCxnSpPr>
          <p:nvPr/>
        </p:nvCxnSpPr>
        <p:spPr>
          <a:xfrm>
            <a:off x="5792314" y="2185116"/>
            <a:ext cx="761442" cy="15110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72059C-B18A-40CF-8B8D-23F2DC28EC3C}"/>
              </a:ext>
            </a:extLst>
          </p:cNvPr>
          <p:cNvCxnSpPr>
            <a:cxnSpLocks/>
          </p:cNvCxnSpPr>
          <p:nvPr/>
        </p:nvCxnSpPr>
        <p:spPr>
          <a:xfrm flipH="1">
            <a:off x="7184521" y="2441680"/>
            <a:ext cx="806674" cy="1123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D08CB26-808B-43CE-A85C-DDC63E1D2AD6}"/>
              </a:ext>
            </a:extLst>
          </p:cNvPr>
          <p:cNvPicPr/>
          <p:nvPr/>
        </p:nvPicPr>
        <p:blipFill rotWithShape="1">
          <a:blip r:embed="rId3" cstate="print">
            <a:extLst>
              <a:ext uri="{28A0092B-C50C-407E-A947-70E740481C1C}">
                <a14:useLocalDpi xmlns:a14="http://schemas.microsoft.com/office/drawing/2010/main" val="0"/>
              </a:ext>
            </a:extLst>
          </a:blip>
          <a:srcRect t="62345" b="27352"/>
          <a:stretch/>
        </p:blipFill>
        <p:spPr bwMode="auto">
          <a:xfrm>
            <a:off x="457199" y="4463277"/>
            <a:ext cx="8996117" cy="901890"/>
          </a:xfrm>
          <a:prstGeom prst="rect">
            <a:avLst/>
          </a:prstGeom>
          <a:noFill/>
          <a:ln>
            <a:noFill/>
          </a:ln>
          <a:extLst>
            <a:ext uri="{53640926-AAD7-44D8-BBD7-CCE9431645EC}">
              <a14:shadowObscured xmlns:a14="http://schemas.microsoft.com/office/drawing/2010/main"/>
            </a:ext>
          </a:extLst>
        </p:spPr>
      </p:pic>
      <p:sp>
        <p:nvSpPr>
          <p:cNvPr id="19" name="Rectangle 18">
            <a:extLst>
              <a:ext uri="{FF2B5EF4-FFF2-40B4-BE49-F238E27FC236}">
                <a16:creationId xmlns:a16="http://schemas.microsoft.com/office/drawing/2014/main" id="{31FAD241-556B-4115-B97E-6F04147EDF45}"/>
              </a:ext>
            </a:extLst>
          </p:cNvPr>
          <p:cNvSpPr/>
          <p:nvPr/>
        </p:nvSpPr>
        <p:spPr>
          <a:xfrm>
            <a:off x="1003884" y="4463277"/>
            <a:ext cx="6124043" cy="299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F64A16F7-CB11-4C45-B981-547A329AE968}"/>
              </a:ext>
            </a:extLst>
          </p:cNvPr>
          <p:cNvSpPr/>
          <p:nvPr/>
        </p:nvSpPr>
        <p:spPr>
          <a:xfrm>
            <a:off x="3802438" y="4645030"/>
            <a:ext cx="2370597" cy="299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E0D354E3-9C7E-48EA-AFCE-3A0C0E8E7657}"/>
              </a:ext>
            </a:extLst>
          </p:cNvPr>
          <p:cNvSpPr/>
          <p:nvPr/>
        </p:nvSpPr>
        <p:spPr>
          <a:xfrm>
            <a:off x="7263644" y="4445150"/>
            <a:ext cx="2370597" cy="299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Arrow: Down 12">
            <a:extLst>
              <a:ext uri="{FF2B5EF4-FFF2-40B4-BE49-F238E27FC236}">
                <a16:creationId xmlns:a16="http://schemas.microsoft.com/office/drawing/2014/main" id="{9F996725-573B-430E-9ACA-B170318D7725}"/>
              </a:ext>
            </a:extLst>
          </p:cNvPr>
          <p:cNvSpPr/>
          <p:nvPr/>
        </p:nvSpPr>
        <p:spPr>
          <a:xfrm flipV="1">
            <a:off x="5151826" y="5408809"/>
            <a:ext cx="304800" cy="8840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2E3CC811-34A9-4AEB-81DE-3F12391385D8}"/>
              </a:ext>
            </a:extLst>
          </p:cNvPr>
          <p:cNvSpPr txBox="1"/>
          <p:nvPr/>
        </p:nvSpPr>
        <p:spPr>
          <a:xfrm>
            <a:off x="1166964" y="5433775"/>
            <a:ext cx="3795130" cy="1477328"/>
          </a:xfrm>
          <a:prstGeom prst="rect">
            <a:avLst/>
          </a:prstGeom>
          <a:noFill/>
        </p:spPr>
        <p:txBody>
          <a:bodyPr wrap="square">
            <a:spAutoFit/>
          </a:bodyPr>
          <a:lstStyle/>
          <a:p>
            <a:pPr lvl="1" algn="ctr"/>
            <a:r>
              <a:rPr lang="en-US" dirty="0"/>
              <a:t>Deletions of 5 or more base pairs</a:t>
            </a:r>
          </a:p>
          <a:p>
            <a:pPr lvl="1" algn="ctr"/>
            <a:r>
              <a:rPr lang="en-US" dirty="0"/>
              <a:t>For example</a:t>
            </a:r>
          </a:p>
          <a:p>
            <a:pPr lvl="1" algn="ctr"/>
            <a:r>
              <a:rPr lang="en-US" dirty="0"/>
              <a:t>AC</a:t>
            </a:r>
            <a:r>
              <a:rPr lang="en-US" u="sng" dirty="0"/>
              <a:t>TACAG</a:t>
            </a:r>
            <a:r>
              <a:rPr lang="en-US" dirty="0"/>
              <a:t>GT → ACGT</a:t>
            </a:r>
          </a:p>
          <a:p>
            <a:pPr lvl="1" algn="ctr"/>
            <a:r>
              <a:rPr lang="en-US" dirty="0"/>
              <a:t>A</a:t>
            </a:r>
            <a:r>
              <a:rPr lang="en-US" u="sng" dirty="0"/>
              <a:t>CTACAGG</a:t>
            </a:r>
            <a:r>
              <a:rPr lang="en-US" dirty="0"/>
              <a:t>T → AT</a:t>
            </a:r>
          </a:p>
          <a:p>
            <a:pPr lvl="1" algn="ctr"/>
            <a:r>
              <a:rPr lang="en-US" dirty="0"/>
              <a:t> </a:t>
            </a:r>
            <a:endParaRPr lang="en-SG" dirty="0"/>
          </a:p>
        </p:txBody>
      </p:sp>
      <p:grpSp>
        <p:nvGrpSpPr>
          <p:cNvPr id="2" name="Group 1">
            <a:extLst>
              <a:ext uri="{FF2B5EF4-FFF2-40B4-BE49-F238E27FC236}">
                <a16:creationId xmlns:a16="http://schemas.microsoft.com/office/drawing/2014/main" id="{4E6D8789-F940-466B-897B-6C1D64114121}"/>
              </a:ext>
            </a:extLst>
          </p:cNvPr>
          <p:cNvGrpSpPr/>
          <p:nvPr/>
        </p:nvGrpSpPr>
        <p:grpSpPr>
          <a:xfrm>
            <a:off x="4999426" y="5327067"/>
            <a:ext cx="4296974" cy="1583703"/>
            <a:chOff x="4999426" y="5327067"/>
            <a:chExt cx="4296974" cy="1583703"/>
          </a:xfrm>
        </p:grpSpPr>
        <p:sp>
          <p:nvSpPr>
            <p:cNvPr id="22" name="Arrow: Down 21">
              <a:extLst>
                <a:ext uri="{FF2B5EF4-FFF2-40B4-BE49-F238E27FC236}">
                  <a16:creationId xmlns:a16="http://schemas.microsoft.com/office/drawing/2014/main" id="{7E038544-10A7-4873-8C07-A4010D34BCC7}"/>
                </a:ext>
              </a:extLst>
            </p:cNvPr>
            <p:cNvSpPr/>
            <p:nvPr/>
          </p:nvSpPr>
          <p:spPr>
            <a:xfrm flipV="1">
              <a:off x="8991600" y="5327067"/>
              <a:ext cx="304800" cy="8840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61355184-983D-46CF-B95F-743C618E3635}"/>
                </a:ext>
              </a:extLst>
            </p:cNvPr>
            <p:cNvSpPr txBox="1"/>
            <p:nvPr/>
          </p:nvSpPr>
          <p:spPr>
            <a:xfrm>
              <a:off x="4999426" y="5433442"/>
              <a:ext cx="4144574" cy="1477328"/>
            </a:xfrm>
            <a:prstGeom prst="rect">
              <a:avLst/>
            </a:prstGeom>
            <a:noFill/>
          </p:spPr>
          <p:txBody>
            <a:bodyPr wrap="square">
              <a:spAutoFit/>
            </a:bodyPr>
            <a:lstStyle/>
            <a:p>
              <a:pPr lvl="1" algn="ctr"/>
              <a:r>
                <a:rPr lang="en-US" dirty="0"/>
                <a:t>Deletions of 5 or more base pairs</a:t>
              </a:r>
            </a:p>
            <a:p>
              <a:pPr lvl="1" algn="ctr"/>
              <a:r>
                <a:rPr lang="en-US" dirty="0"/>
                <a:t>with “microhomology”, For example</a:t>
              </a:r>
            </a:p>
            <a:p>
              <a:pPr lvl="1" algn="ctr"/>
              <a:r>
                <a:rPr lang="en-US" dirty="0"/>
                <a:t>A</a:t>
              </a:r>
              <a:r>
                <a:rPr lang="en-US" u="sng" dirty="0">
                  <a:solidFill>
                    <a:srgbClr val="FF0000"/>
                  </a:solidFill>
                </a:rPr>
                <a:t>CTA</a:t>
              </a:r>
              <a:r>
                <a:rPr lang="en-US" u="sng" dirty="0"/>
                <a:t>CA</a:t>
              </a:r>
              <a:r>
                <a:rPr lang="en-US" dirty="0">
                  <a:solidFill>
                    <a:srgbClr val="FF0000"/>
                  </a:solidFill>
                </a:rPr>
                <a:t>CTA</a:t>
              </a:r>
              <a:r>
                <a:rPr lang="en-US" dirty="0"/>
                <a:t>G → ACTAG</a:t>
              </a:r>
            </a:p>
            <a:p>
              <a:pPr lvl="1" algn="ctr"/>
              <a:r>
                <a:rPr lang="en-US" dirty="0"/>
                <a:t>A</a:t>
              </a:r>
              <a:r>
                <a:rPr lang="en-US" u="sng" dirty="0">
                  <a:solidFill>
                    <a:srgbClr val="FF0000"/>
                  </a:solidFill>
                </a:rPr>
                <a:t>C</a:t>
              </a:r>
              <a:r>
                <a:rPr lang="en-US" u="sng" dirty="0"/>
                <a:t>TACAGG</a:t>
              </a:r>
              <a:r>
                <a:rPr lang="en-US" dirty="0">
                  <a:solidFill>
                    <a:srgbClr val="FF0000"/>
                  </a:solidFill>
                </a:rPr>
                <a:t>C</a:t>
              </a:r>
              <a:r>
                <a:rPr lang="en-US" dirty="0"/>
                <a:t>A → ACA</a:t>
              </a:r>
            </a:p>
            <a:p>
              <a:pPr lvl="1" algn="ctr"/>
              <a:r>
                <a:rPr lang="en-US" dirty="0"/>
                <a:t> </a:t>
              </a:r>
              <a:endParaRPr lang="en-SG" dirty="0"/>
            </a:p>
          </p:txBody>
        </p:sp>
      </p:grpSp>
      <p:sp>
        <p:nvSpPr>
          <p:cNvPr id="6" name="Title 5">
            <a:extLst>
              <a:ext uri="{FF2B5EF4-FFF2-40B4-BE49-F238E27FC236}">
                <a16:creationId xmlns:a16="http://schemas.microsoft.com/office/drawing/2014/main" id="{0875CB9A-AA96-4922-AA42-BCFADD0FA6A2}"/>
              </a:ext>
            </a:extLst>
          </p:cNvPr>
          <p:cNvSpPr>
            <a:spLocks noGrp="1"/>
          </p:cNvSpPr>
          <p:nvPr>
            <p:ph type="title"/>
          </p:nvPr>
        </p:nvSpPr>
        <p:spPr/>
        <p:txBody>
          <a:bodyPr/>
          <a:lstStyle/>
          <a:p>
            <a:pPr algn="l"/>
            <a:r>
              <a:rPr lang="en-US" sz="3200" dirty="0"/>
              <a:t>But besides the ID17 duplications, K743N tumors</a:t>
            </a:r>
            <a:br>
              <a:rPr lang="en-US" sz="3200" dirty="0"/>
            </a:br>
            <a:r>
              <a:rPr lang="en-US" sz="3200" dirty="0"/>
              <a:t>also have deletions that are not in ID17</a:t>
            </a:r>
            <a:endParaRPr lang="en-SG" sz="3200" dirty="0"/>
          </a:p>
        </p:txBody>
      </p:sp>
      <p:sp>
        <p:nvSpPr>
          <p:cNvPr id="7" name="Rectangle 6">
            <a:extLst>
              <a:ext uri="{FF2B5EF4-FFF2-40B4-BE49-F238E27FC236}">
                <a16:creationId xmlns:a16="http://schemas.microsoft.com/office/drawing/2014/main" id="{67899D8B-1E17-4F52-98D0-ECA561829E0F}"/>
              </a:ext>
            </a:extLst>
          </p:cNvPr>
          <p:cNvSpPr/>
          <p:nvPr/>
        </p:nvSpPr>
        <p:spPr>
          <a:xfrm>
            <a:off x="6325435" y="4572000"/>
            <a:ext cx="227765" cy="344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0502ADD6-3061-471E-93CD-1A5639EABC1E}"/>
              </a:ext>
            </a:extLst>
          </p:cNvPr>
          <p:cNvSpPr/>
          <p:nvPr/>
        </p:nvSpPr>
        <p:spPr>
          <a:xfrm>
            <a:off x="5037943" y="4718109"/>
            <a:ext cx="227765" cy="344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1084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C8C8-95F4-41AC-B5A3-5FC378B94ECB}"/>
              </a:ext>
            </a:extLst>
          </p:cNvPr>
          <p:cNvSpPr>
            <a:spLocks noGrp="1"/>
          </p:cNvSpPr>
          <p:nvPr>
            <p:ph type="title"/>
          </p:nvPr>
        </p:nvSpPr>
        <p:spPr>
          <a:xfrm>
            <a:off x="609600" y="274638"/>
            <a:ext cx="9448800" cy="1143000"/>
          </a:xfrm>
        </p:spPr>
        <p:txBody>
          <a:bodyPr/>
          <a:lstStyle/>
          <a:p>
            <a:pPr algn="l"/>
            <a:r>
              <a:rPr lang="en-US" sz="3600" dirty="0"/>
              <a:t>These deletions resemble another signature, ID8, previously discovered by data mining</a:t>
            </a:r>
            <a:endParaRPr lang="en-SG" sz="3600" dirty="0"/>
          </a:p>
        </p:txBody>
      </p:sp>
      <p:sp>
        <p:nvSpPr>
          <p:cNvPr id="3" name="Slide Number Placeholder 2">
            <a:extLst>
              <a:ext uri="{FF2B5EF4-FFF2-40B4-BE49-F238E27FC236}">
                <a16:creationId xmlns:a16="http://schemas.microsoft.com/office/drawing/2014/main" id="{2E12180A-380E-4B58-BF15-3B475C3948C2}"/>
              </a:ext>
            </a:extLst>
          </p:cNvPr>
          <p:cNvSpPr>
            <a:spLocks noGrp="1"/>
          </p:cNvSpPr>
          <p:nvPr>
            <p:ph type="sldNum" sz="quarter" idx="12"/>
          </p:nvPr>
        </p:nvSpPr>
        <p:spPr/>
        <p:txBody>
          <a:bodyPr/>
          <a:lstStyle/>
          <a:p>
            <a:pPr>
              <a:defRPr/>
            </a:pPr>
            <a:fld id="{47EB465D-2B07-4782-9D38-CDF7B0E66DA7}" type="slidenum">
              <a:rPr lang="en-US" smtClean="0"/>
              <a:pPr>
                <a:defRPr/>
              </a:pPr>
              <a:t>33</a:t>
            </a:fld>
            <a:endParaRPr lang="en-US"/>
          </a:p>
        </p:txBody>
      </p:sp>
      <p:pic>
        <p:nvPicPr>
          <p:cNvPr id="4" name="Picture 3">
            <a:extLst>
              <a:ext uri="{FF2B5EF4-FFF2-40B4-BE49-F238E27FC236}">
                <a16:creationId xmlns:a16="http://schemas.microsoft.com/office/drawing/2014/main" id="{DDBCAFDA-891C-498B-8259-1669C35FBA11}"/>
              </a:ext>
            </a:extLst>
          </p:cNvPr>
          <p:cNvPicPr/>
          <p:nvPr/>
        </p:nvPicPr>
        <p:blipFill rotWithShape="1">
          <a:blip r:embed="rId2" cstate="print">
            <a:extLst>
              <a:ext uri="{28A0092B-C50C-407E-A947-70E740481C1C}">
                <a14:useLocalDpi xmlns:a14="http://schemas.microsoft.com/office/drawing/2010/main" val="0"/>
              </a:ext>
            </a:extLst>
          </a:blip>
          <a:srcRect t="55552" b="6324"/>
          <a:stretch/>
        </p:blipFill>
        <p:spPr bwMode="auto">
          <a:xfrm>
            <a:off x="609600" y="1752600"/>
            <a:ext cx="10410097" cy="3398620"/>
          </a:xfrm>
          <a:prstGeom prst="rect">
            <a:avLst/>
          </a:prstGeom>
          <a:noFill/>
          <a:ln>
            <a:noFill/>
          </a:ln>
          <a:extLst>
            <a:ext uri="{53640926-AAD7-44D8-BBD7-CCE9431645EC}">
              <a14:shadowObscured xmlns:a14="http://schemas.microsoft.com/office/drawing/2010/main"/>
            </a:ext>
          </a:extLst>
        </p:spPr>
      </p:pic>
      <p:sp>
        <p:nvSpPr>
          <p:cNvPr id="7" name="Oval 6">
            <a:extLst>
              <a:ext uri="{FF2B5EF4-FFF2-40B4-BE49-F238E27FC236}">
                <a16:creationId xmlns:a16="http://schemas.microsoft.com/office/drawing/2014/main" id="{3F5370DB-3D7D-4D4A-B643-0DC735716433}"/>
              </a:ext>
            </a:extLst>
          </p:cNvPr>
          <p:cNvSpPr/>
          <p:nvPr/>
        </p:nvSpPr>
        <p:spPr>
          <a:xfrm>
            <a:off x="5943600" y="3276600"/>
            <a:ext cx="533400" cy="2057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2618FF1A-8F52-463E-B5C9-A11436FD3B74}"/>
              </a:ext>
            </a:extLst>
          </p:cNvPr>
          <p:cNvSpPr/>
          <p:nvPr/>
        </p:nvSpPr>
        <p:spPr>
          <a:xfrm>
            <a:off x="10091374" y="3200400"/>
            <a:ext cx="1186226" cy="2133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9A23152F-822B-4470-B32A-8D4F3D8B3FEE}"/>
              </a:ext>
            </a:extLst>
          </p:cNvPr>
          <p:cNvSpPr txBox="1"/>
          <p:nvPr/>
        </p:nvSpPr>
        <p:spPr>
          <a:xfrm>
            <a:off x="3671203" y="5334000"/>
            <a:ext cx="4144574" cy="1477328"/>
          </a:xfrm>
          <a:prstGeom prst="rect">
            <a:avLst/>
          </a:prstGeom>
          <a:noFill/>
        </p:spPr>
        <p:txBody>
          <a:bodyPr wrap="square">
            <a:spAutoFit/>
          </a:bodyPr>
          <a:lstStyle/>
          <a:p>
            <a:pPr lvl="1" algn="ctr"/>
            <a:r>
              <a:rPr lang="en-US" dirty="0"/>
              <a:t>Deletions of 5 or more base pairs</a:t>
            </a:r>
          </a:p>
          <a:p>
            <a:pPr lvl="1" algn="ctr"/>
            <a:r>
              <a:rPr lang="en-US" dirty="0"/>
              <a:t>For example</a:t>
            </a:r>
          </a:p>
          <a:p>
            <a:pPr lvl="1" algn="ctr"/>
            <a:r>
              <a:rPr lang="en-US" dirty="0"/>
              <a:t>AC</a:t>
            </a:r>
            <a:r>
              <a:rPr lang="en-US" u="sng" dirty="0"/>
              <a:t>TACAG</a:t>
            </a:r>
            <a:r>
              <a:rPr lang="en-US" dirty="0"/>
              <a:t>GT → ACGT</a:t>
            </a:r>
          </a:p>
          <a:p>
            <a:pPr lvl="1" algn="ctr"/>
            <a:r>
              <a:rPr lang="en-US" dirty="0"/>
              <a:t>A</a:t>
            </a:r>
            <a:r>
              <a:rPr lang="en-US" u="sng" dirty="0"/>
              <a:t>CTACAGG</a:t>
            </a:r>
            <a:r>
              <a:rPr lang="en-US" dirty="0"/>
              <a:t>T → AT</a:t>
            </a:r>
          </a:p>
          <a:p>
            <a:pPr lvl="1" algn="ctr"/>
            <a:r>
              <a:rPr lang="en-US" dirty="0"/>
              <a:t> </a:t>
            </a:r>
            <a:endParaRPr lang="en-SG" dirty="0"/>
          </a:p>
        </p:txBody>
      </p:sp>
      <p:sp>
        <p:nvSpPr>
          <p:cNvPr id="10" name="TextBox 9">
            <a:extLst>
              <a:ext uri="{FF2B5EF4-FFF2-40B4-BE49-F238E27FC236}">
                <a16:creationId xmlns:a16="http://schemas.microsoft.com/office/drawing/2014/main" id="{21344C88-788D-4832-BC1A-0F3BF1BF5270}"/>
              </a:ext>
            </a:extLst>
          </p:cNvPr>
          <p:cNvSpPr txBox="1"/>
          <p:nvPr/>
        </p:nvSpPr>
        <p:spPr>
          <a:xfrm>
            <a:off x="7428301" y="5334000"/>
            <a:ext cx="4144574" cy="1477328"/>
          </a:xfrm>
          <a:prstGeom prst="rect">
            <a:avLst/>
          </a:prstGeom>
          <a:noFill/>
        </p:spPr>
        <p:txBody>
          <a:bodyPr wrap="square">
            <a:spAutoFit/>
          </a:bodyPr>
          <a:lstStyle/>
          <a:p>
            <a:pPr lvl="1" algn="ctr"/>
            <a:r>
              <a:rPr lang="en-US" dirty="0"/>
              <a:t>Deletions of 5 or more base pairs</a:t>
            </a:r>
          </a:p>
          <a:p>
            <a:pPr lvl="1" algn="ctr"/>
            <a:r>
              <a:rPr lang="en-US" dirty="0"/>
              <a:t>with “microhomology”, For example</a:t>
            </a:r>
          </a:p>
          <a:p>
            <a:pPr lvl="1" algn="ctr"/>
            <a:r>
              <a:rPr lang="en-US" dirty="0"/>
              <a:t>A</a:t>
            </a:r>
            <a:r>
              <a:rPr lang="en-US" u="sng" dirty="0">
                <a:solidFill>
                  <a:srgbClr val="FF0000"/>
                </a:solidFill>
              </a:rPr>
              <a:t>CTA</a:t>
            </a:r>
            <a:r>
              <a:rPr lang="en-US" u="sng" dirty="0"/>
              <a:t>CA</a:t>
            </a:r>
            <a:r>
              <a:rPr lang="en-US" dirty="0">
                <a:solidFill>
                  <a:srgbClr val="FF0000"/>
                </a:solidFill>
              </a:rPr>
              <a:t>CTA</a:t>
            </a:r>
            <a:r>
              <a:rPr lang="en-US" dirty="0"/>
              <a:t>G → ACTAG</a:t>
            </a:r>
          </a:p>
          <a:p>
            <a:pPr lvl="1" algn="ctr"/>
            <a:r>
              <a:rPr lang="en-US" dirty="0"/>
              <a:t>A</a:t>
            </a:r>
            <a:r>
              <a:rPr lang="en-US" u="sng" dirty="0">
                <a:solidFill>
                  <a:srgbClr val="FF0000"/>
                </a:solidFill>
              </a:rPr>
              <a:t>C</a:t>
            </a:r>
            <a:r>
              <a:rPr lang="en-US" u="sng" dirty="0"/>
              <a:t>TACAGG</a:t>
            </a:r>
            <a:r>
              <a:rPr lang="en-US" dirty="0">
                <a:solidFill>
                  <a:srgbClr val="FF0000"/>
                </a:solidFill>
              </a:rPr>
              <a:t>C</a:t>
            </a:r>
            <a:r>
              <a:rPr lang="en-US" dirty="0"/>
              <a:t>A → ACA</a:t>
            </a:r>
          </a:p>
          <a:p>
            <a:pPr lvl="1" algn="ctr"/>
            <a:r>
              <a:rPr lang="en-US" dirty="0"/>
              <a:t> </a:t>
            </a:r>
            <a:endParaRPr lang="en-SG" dirty="0"/>
          </a:p>
        </p:txBody>
      </p:sp>
      <p:sp>
        <p:nvSpPr>
          <p:cNvPr id="11" name="Arrow: Down 10">
            <a:extLst>
              <a:ext uri="{FF2B5EF4-FFF2-40B4-BE49-F238E27FC236}">
                <a16:creationId xmlns:a16="http://schemas.microsoft.com/office/drawing/2014/main" id="{336AA15B-24F7-4E15-AD96-814C603392F3}"/>
              </a:ext>
            </a:extLst>
          </p:cNvPr>
          <p:cNvSpPr/>
          <p:nvPr/>
        </p:nvSpPr>
        <p:spPr>
          <a:xfrm rot="5400000" flipV="1">
            <a:off x="5471212" y="3291792"/>
            <a:ext cx="304800" cy="8840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Arrow: Down 11">
            <a:extLst>
              <a:ext uri="{FF2B5EF4-FFF2-40B4-BE49-F238E27FC236}">
                <a16:creationId xmlns:a16="http://schemas.microsoft.com/office/drawing/2014/main" id="{8DB57CD3-4360-4D8C-8108-FE75FC1FB1C7}"/>
              </a:ext>
            </a:extLst>
          </p:cNvPr>
          <p:cNvSpPr/>
          <p:nvPr/>
        </p:nvSpPr>
        <p:spPr>
          <a:xfrm rot="5400000" flipV="1">
            <a:off x="5471213" y="4358591"/>
            <a:ext cx="304800" cy="8840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Down 12">
            <a:extLst>
              <a:ext uri="{FF2B5EF4-FFF2-40B4-BE49-F238E27FC236}">
                <a16:creationId xmlns:a16="http://schemas.microsoft.com/office/drawing/2014/main" id="{8FF30754-12B6-4EE4-913C-926497C5212C}"/>
              </a:ext>
            </a:extLst>
          </p:cNvPr>
          <p:cNvSpPr/>
          <p:nvPr/>
        </p:nvSpPr>
        <p:spPr>
          <a:xfrm rot="5400000" flipV="1">
            <a:off x="9692588" y="3291790"/>
            <a:ext cx="304800" cy="8840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Arrow: Down 13">
            <a:extLst>
              <a:ext uri="{FF2B5EF4-FFF2-40B4-BE49-F238E27FC236}">
                <a16:creationId xmlns:a16="http://schemas.microsoft.com/office/drawing/2014/main" id="{76847FE2-F5BA-4F31-8B80-4B4F6A06D03E}"/>
              </a:ext>
            </a:extLst>
          </p:cNvPr>
          <p:cNvSpPr/>
          <p:nvPr/>
        </p:nvSpPr>
        <p:spPr>
          <a:xfrm rot="5400000" flipV="1">
            <a:off x="9692589" y="4358589"/>
            <a:ext cx="304800" cy="8840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73428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C8C8-95F4-41AC-B5A3-5FC378B94ECB}"/>
              </a:ext>
            </a:extLst>
          </p:cNvPr>
          <p:cNvSpPr>
            <a:spLocks noGrp="1"/>
          </p:cNvSpPr>
          <p:nvPr>
            <p:ph type="title"/>
          </p:nvPr>
        </p:nvSpPr>
        <p:spPr>
          <a:xfrm>
            <a:off x="609600" y="274638"/>
            <a:ext cx="9448800" cy="1143000"/>
          </a:xfrm>
        </p:spPr>
        <p:txBody>
          <a:bodyPr/>
          <a:lstStyle/>
          <a:p>
            <a:pPr algn="l"/>
            <a:r>
              <a:rPr lang="en-US" sz="3600" dirty="0"/>
              <a:t>These deletions resemble another signature, ID8, previously inferred by data mining</a:t>
            </a:r>
            <a:endParaRPr lang="en-SG" sz="3600" dirty="0"/>
          </a:p>
        </p:txBody>
      </p:sp>
      <p:sp>
        <p:nvSpPr>
          <p:cNvPr id="3" name="Slide Number Placeholder 2">
            <a:extLst>
              <a:ext uri="{FF2B5EF4-FFF2-40B4-BE49-F238E27FC236}">
                <a16:creationId xmlns:a16="http://schemas.microsoft.com/office/drawing/2014/main" id="{2E12180A-380E-4B58-BF15-3B475C3948C2}"/>
              </a:ext>
            </a:extLst>
          </p:cNvPr>
          <p:cNvSpPr>
            <a:spLocks noGrp="1"/>
          </p:cNvSpPr>
          <p:nvPr>
            <p:ph type="sldNum" sz="quarter" idx="12"/>
          </p:nvPr>
        </p:nvSpPr>
        <p:spPr/>
        <p:txBody>
          <a:bodyPr/>
          <a:lstStyle/>
          <a:p>
            <a:pPr>
              <a:defRPr/>
            </a:pPr>
            <a:fld id="{47EB465D-2B07-4782-9D38-CDF7B0E66DA7}" type="slidenum">
              <a:rPr lang="en-US" smtClean="0"/>
              <a:pPr>
                <a:defRPr/>
              </a:pPr>
              <a:t>34</a:t>
            </a:fld>
            <a:endParaRPr lang="en-US"/>
          </a:p>
        </p:txBody>
      </p:sp>
      <p:pic>
        <p:nvPicPr>
          <p:cNvPr id="4" name="Picture 3">
            <a:extLst>
              <a:ext uri="{FF2B5EF4-FFF2-40B4-BE49-F238E27FC236}">
                <a16:creationId xmlns:a16="http://schemas.microsoft.com/office/drawing/2014/main" id="{DDBCAFDA-891C-498B-8259-1669C35FBA11}"/>
              </a:ext>
            </a:extLst>
          </p:cNvPr>
          <p:cNvPicPr/>
          <p:nvPr/>
        </p:nvPicPr>
        <p:blipFill rotWithShape="1">
          <a:blip r:embed="rId3" cstate="print">
            <a:extLst>
              <a:ext uri="{28A0092B-C50C-407E-A947-70E740481C1C}">
                <a14:useLocalDpi xmlns:a14="http://schemas.microsoft.com/office/drawing/2010/main" val="0"/>
              </a:ext>
            </a:extLst>
          </a:blip>
          <a:srcRect t="55552" b="6324"/>
          <a:stretch/>
        </p:blipFill>
        <p:spPr bwMode="auto">
          <a:xfrm>
            <a:off x="609600" y="1752600"/>
            <a:ext cx="10410097" cy="3398620"/>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9A23152F-822B-4470-B32A-8D4F3D8B3FEE}"/>
              </a:ext>
            </a:extLst>
          </p:cNvPr>
          <p:cNvSpPr txBox="1"/>
          <p:nvPr/>
        </p:nvSpPr>
        <p:spPr>
          <a:xfrm>
            <a:off x="3671203" y="5334000"/>
            <a:ext cx="4144574" cy="1477328"/>
          </a:xfrm>
          <a:prstGeom prst="rect">
            <a:avLst/>
          </a:prstGeom>
          <a:noFill/>
        </p:spPr>
        <p:txBody>
          <a:bodyPr wrap="square">
            <a:spAutoFit/>
          </a:bodyPr>
          <a:lstStyle/>
          <a:p>
            <a:pPr lvl="1" algn="ctr"/>
            <a:r>
              <a:rPr lang="en-US" dirty="0"/>
              <a:t>Deletions of 5 or more base pairs</a:t>
            </a:r>
          </a:p>
          <a:p>
            <a:pPr lvl="1" algn="ctr"/>
            <a:r>
              <a:rPr lang="en-US" dirty="0"/>
              <a:t>For example</a:t>
            </a:r>
          </a:p>
          <a:p>
            <a:pPr lvl="1" algn="ctr"/>
            <a:r>
              <a:rPr lang="en-US" dirty="0"/>
              <a:t>AC</a:t>
            </a:r>
            <a:r>
              <a:rPr lang="en-US" u="sng" dirty="0"/>
              <a:t>TACAG</a:t>
            </a:r>
            <a:r>
              <a:rPr lang="en-US" dirty="0"/>
              <a:t>GT → ACGT</a:t>
            </a:r>
          </a:p>
          <a:p>
            <a:pPr lvl="1" algn="ctr"/>
            <a:r>
              <a:rPr lang="en-US" dirty="0"/>
              <a:t>A</a:t>
            </a:r>
            <a:r>
              <a:rPr lang="en-US" u="sng" dirty="0"/>
              <a:t>CTACAGG</a:t>
            </a:r>
            <a:r>
              <a:rPr lang="en-US" dirty="0"/>
              <a:t>T → AT</a:t>
            </a:r>
          </a:p>
          <a:p>
            <a:pPr lvl="1" algn="ctr"/>
            <a:r>
              <a:rPr lang="en-US" dirty="0"/>
              <a:t> </a:t>
            </a:r>
            <a:endParaRPr lang="en-SG" dirty="0"/>
          </a:p>
        </p:txBody>
      </p:sp>
      <p:sp>
        <p:nvSpPr>
          <p:cNvPr id="10" name="TextBox 9">
            <a:extLst>
              <a:ext uri="{FF2B5EF4-FFF2-40B4-BE49-F238E27FC236}">
                <a16:creationId xmlns:a16="http://schemas.microsoft.com/office/drawing/2014/main" id="{21344C88-788D-4832-BC1A-0F3BF1BF5270}"/>
              </a:ext>
            </a:extLst>
          </p:cNvPr>
          <p:cNvSpPr txBox="1"/>
          <p:nvPr/>
        </p:nvSpPr>
        <p:spPr>
          <a:xfrm>
            <a:off x="7428301" y="5334000"/>
            <a:ext cx="4144574" cy="1477328"/>
          </a:xfrm>
          <a:prstGeom prst="rect">
            <a:avLst/>
          </a:prstGeom>
          <a:noFill/>
        </p:spPr>
        <p:txBody>
          <a:bodyPr wrap="square">
            <a:spAutoFit/>
          </a:bodyPr>
          <a:lstStyle/>
          <a:p>
            <a:pPr lvl="1" algn="ctr"/>
            <a:r>
              <a:rPr lang="en-US" dirty="0"/>
              <a:t>Deletions of 5 or more base pairs</a:t>
            </a:r>
          </a:p>
          <a:p>
            <a:pPr lvl="1" algn="ctr"/>
            <a:r>
              <a:rPr lang="en-US" dirty="0"/>
              <a:t>with “microhomology”, For example</a:t>
            </a:r>
          </a:p>
          <a:p>
            <a:pPr lvl="1" algn="ctr"/>
            <a:r>
              <a:rPr lang="en-US" dirty="0"/>
              <a:t>A</a:t>
            </a:r>
            <a:r>
              <a:rPr lang="en-US" u="sng" dirty="0">
                <a:solidFill>
                  <a:srgbClr val="FF0000"/>
                </a:solidFill>
              </a:rPr>
              <a:t>CTA</a:t>
            </a:r>
            <a:r>
              <a:rPr lang="en-US" u="sng" dirty="0"/>
              <a:t>CA</a:t>
            </a:r>
            <a:r>
              <a:rPr lang="en-US" dirty="0">
                <a:solidFill>
                  <a:srgbClr val="FF0000"/>
                </a:solidFill>
              </a:rPr>
              <a:t>CTA</a:t>
            </a:r>
            <a:r>
              <a:rPr lang="en-US" dirty="0"/>
              <a:t>G → ACTAG</a:t>
            </a:r>
          </a:p>
          <a:p>
            <a:pPr lvl="1" algn="ctr"/>
            <a:r>
              <a:rPr lang="en-US" dirty="0"/>
              <a:t>A</a:t>
            </a:r>
            <a:r>
              <a:rPr lang="en-US" u="sng" dirty="0">
                <a:solidFill>
                  <a:srgbClr val="FF0000"/>
                </a:solidFill>
              </a:rPr>
              <a:t>C</a:t>
            </a:r>
            <a:r>
              <a:rPr lang="en-US" u="sng" dirty="0"/>
              <a:t>TACAGG</a:t>
            </a:r>
            <a:r>
              <a:rPr lang="en-US" dirty="0">
                <a:solidFill>
                  <a:srgbClr val="FF0000"/>
                </a:solidFill>
              </a:rPr>
              <a:t>C</a:t>
            </a:r>
            <a:r>
              <a:rPr lang="en-US" dirty="0"/>
              <a:t>A → ACA</a:t>
            </a:r>
          </a:p>
          <a:p>
            <a:pPr lvl="1" algn="ctr"/>
            <a:r>
              <a:rPr lang="en-US" dirty="0"/>
              <a:t> </a:t>
            </a:r>
            <a:endParaRPr lang="en-SG" dirty="0"/>
          </a:p>
        </p:txBody>
      </p:sp>
      <p:sp>
        <p:nvSpPr>
          <p:cNvPr id="11" name="TextBox 10">
            <a:extLst>
              <a:ext uri="{FF2B5EF4-FFF2-40B4-BE49-F238E27FC236}">
                <a16:creationId xmlns:a16="http://schemas.microsoft.com/office/drawing/2014/main" id="{24E1603B-F645-43B8-B5DF-2254CF7E05AE}"/>
              </a:ext>
            </a:extLst>
          </p:cNvPr>
          <p:cNvSpPr txBox="1"/>
          <p:nvPr/>
        </p:nvSpPr>
        <p:spPr>
          <a:xfrm rot="19910439">
            <a:off x="2209800" y="1183958"/>
            <a:ext cx="5715000" cy="1815882"/>
          </a:xfrm>
          <a:prstGeom prst="rect">
            <a:avLst/>
          </a:prstGeom>
          <a:solidFill>
            <a:schemeClr val="accent1">
              <a:lumMod val="40000"/>
              <a:lumOff val="60000"/>
            </a:schemeClr>
          </a:solidFill>
          <a:effectLst>
            <a:outerShdw blurRad="50800" dist="177800" dir="2700000" algn="tl" rotWithShape="0">
              <a:prstClr val="black">
                <a:alpha val="40000"/>
              </a:prstClr>
            </a:outerShdw>
          </a:effectLst>
        </p:spPr>
        <p:txBody>
          <a:bodyPr wrap="square" rtlCol="0">
            <a:spAutoFit/>
          </a:bodyPr>
          <a:lstStyle/>
          <a:p>
            <a:r>
              <a:rPr lang="en-US" sz="2800" dirty="0"/>
              <a:t>ID8 is common</a:t>
            </a:r>
          </a:p>
          <a:p>
            <a:r>
              <a:rPr lang="en-US" sz="2800" dirty="0"/>
              <a:t>Could these deletions in K743N tumors be caused by the same process that causes ID8?</a:t>
            </a:r>
            <a:endParaRPr lang="en-SG" sz="2800" dirty="0"/>
          </a:p>
        </p:txBody>
      </p:sp>
      <p:sp>
        <p:nvSpPr>
          <p:cNvPr id="13" name="Oval 12">
            <a:extLst>
              <a:ext uri="{FF2B5EF4-FFF2-40B4-BE49-F238E27FC236}">
                <a16:creationId xmlns:a16="http://schemas.microsoft.com/office/drawing/2014/main" id="{A07BF490-A464-487B-B1AB-82667F6F0D7D}"/>
              </a:ext>
            </a:extLst>
          </p:cNvPr>
          <p:cNvSpPr/>
          <p:nvPr/>
        </p:nvSpPr>
        <p:spPr>
          <a:xfrm>
            <a:off x="5943600" y="3276600"/>
            <a:ext cx="533400" cy="2057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D25D0E2E-BF87-487E-814F-18FB31694CD1}"/>
              </a:ext>
            </a:extLst>
          </p:cNvPr>
          <p:cNvSpPr txBox="1"/>
          <p:nvPr/>
        </p:nvSpPr>
        <p:spPr>
          <a:xfrm rot="19910439">
            <a:off x="4776955" y="2339890"/>
            <a:ext cx="6225366" cy="523220"/>
          </a:xfrm>
          <a:prstGeom prst="rect">
            <a:avLst/>
          </a:prstGeom>
          <a:solidFill>
            <a:schemeClr val="accent1">
              <a:lumMod val="40000"/>
              <a:lumOff val="60000"/>
            </a:schemeClr>
          </a:solidFill>
          <a:effectLst>
            <a:outerShdw blurRad="50800" dist="177800" dir="2700000" algn="tl" rotWithShape="0">
              <a:prstClr val="black">
                <a:alpha val="40000"/>
              </a:prstClr>
            </a:outerShdw>
          </a:effectLst>
        </p:spPr>
        <p:txBody>
          <a:bodyPr wrap="square" rtlCol="0">
            <a:spAutoFit/>
          </a:bodyPr>
          <a:lstStyle/>
          <a:p>
            <a:r>
              <a:rPr lang="en-US" sz="2800" dirty="0"/>
              <a:t>Or are these deletions due to K743N ?</a:t>
            </a:r>
            <a:endParaRPr lang="en-SG" sz="2800" dirty="0"/>
          </a:p>
        </p:txBody>
      </p:sp>
      <p:sp>
        <p:nvSpPr>
          <p:cNvPr id="14" name="Oval 13">
            <a:extLst>
              <a:ext uri="{FF2B5EF4-FFF2-40B4-BE49-F238E27FC236}">
                <a16:creationId xmlns:a16="http://schemas.microsoft.com/office/drawing/2014/main" id="{B7098E40-87A2-466F-8818-04EE202FFEAB}"/>
              </a:ext>
            </a:extLst>
          </p:cNvPr>
          <p:cNvSpPr/>
          <p:nvPr/>
        </p:nvSpPr>
        <p:spPr>
          <a:xfrm>
            <a:off x="10091374" y="3200400"/>
            <a:ext cx="1186226" cy="2133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5083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8147-7461-4FD7-8AA4-7F6CE1988FC5}"/>
              </a:ext>
            </a:extLst>
          </p:cNvPr>
          <p:cNvSpPr>
            <a:spLocks noGrp="1"/>
          </p:cNvSpPr>
          <p:nvPr>
            <p:ph type="title"/>
          </p:nvPr>
        </p:nvSpPr>
        <p:spPr>
          <a:xfrm>
            <a:off x="609600" y="136524"/>
            <a:ext cx="10058400" cy="1235076"/>
          </a:xfrm>
        </p:spPr>
        <p:txBody>
          <a:bodyPr/>
          <a:lstStyle/>
          <a:p>
            <a:pPr algn="l"/>
            <a:r>
              <a:rPr lang="en-US" sz="3200" dirty="0"/>
              <a:t>K743N tumors and ID8 tumors have different distributions of deletion sizes</a:t>
            </a:r>
            <a:endParaRPr lang="en-SG" sz="3200" dirty="0"/>
          </a:p>
        </p:txBody>
      </p:sp>
      <p:sp>
        <p:nvSpPr>
          <p:cNvPr id="3" name="Slide Number Placeholder 2">
            <a:extLst>
              <a:ext uri="{FF2B5EF4-FFF2-40B4-BE49-F238E27FC236}">
                <a16:creationId xmlns:a16="http://schemas.microsoft.com/office/drawing/2014/main" id="{763CF2B6-3398-4787-A222-1EE270CC6A9E}"/>
              </a:ext>
            </a:extLst>
          </p:cNvPr>
          <p:cNvSpPr>
            <a:spLocks noGrp="1"/>
          </p:cNvSpPr>
          <p:nvPr>
            <p:ph type="sldNum" sz="quarter" idx="12"/>
          </p:nvPr>
        </p:nvSpPr>
        <p:spPr/>
        <p:txBody>
          <a:bodyPr/>
          <a:lstStyle/>
          <a:p>
            <a:pPr>
              <a:defRPr/>
            </a:pPr>
            <a:fld id="{47EB465D-2B07-4782-9D38-CDF7B0E66DA7}" type="slidenum">
              <a:rPr lang="en-US" smtClean="0"/>
              <a:pPr>
                <a:defRPr/>
              </a:pPr>
              <a:t>35</a:t>
            </a:fld>
            <a:endParaRPr lang="en-US"/>
          </a:p>
        </p:txBody>
      </p:sp>
      <p:grpSp>
        <p:nvGrpSpPr>
          <p:cNvPr id="8" name="Group 7">
            <a:extLst>
              <a:ext uri="{FF2B5EF4-FFF2-40B4-BE49-F238E27FC236}">
                <a16:creationId xmlns:a16="http://schemas.microsoft.com/office/drawing/2014/main" id="{F1A84C5B-B5D4-4497-8698-3D9D7B988792}"/>
              </a:ext>
            </a:extLst>
          </p:cNvPr>
          <p:cNvGrpSpPr/>
          <p:nvPr/>
        </p:nvGrpSpPr>
        <p:grpSpPr>
          <a:xfrm>
            <a:off x="750549" y="1392093"/>
            <a:ext cx="10209077" cy="4856307"/>
            <a:chOff x="2057400" y="1447801"/>
            <a:chExt cx="6019800" cy="2863530"/>
          </a:xfrm>
        </p:grpSpPr>
        <p:pic>
          <p:nvPicPr>
            <p:cNvPr id="4" name="Picture 3" descr="Timeline&#10;&#10;Description automatically generated">
              <a:extLst>
                <a:ext uri="{FF2B5EF4-FFF2-40B4-BE49-F238E27FC236}">
                  <a16:creationId xmlns:a16="http://schemas.microsoft.com/office/drawing/2014/main" id="{D813027A-50C8-4C61-86C7-41BB78CFA3A6}"/>
                </a:ext>
              </a:extLst>
            </p:cNvPr>
            <p:cNvPicPr>
              <a:picLocks noChangeAspect="1"/>
            </p:cNvPicPr>
            <p:nvPr/>
          </p:nvPicPr>
          <p:blipFill rotWithShape="1">
            <a:blip r:embed="rId3"/>
            <a:srcRect l="8191" t="28384" r="5375" b="26363"/>
            <a:stretch/>
          </p:blipFill>
          <p:spPr bwMode="auto">
            <a:xfrm>
              <a:off x="2057400" y="1447801"/>
              <a:ext cx="5975985" cy="942340"/>
            </a:xfrm>
            <a:prstGeom prst="rect">
              <a:avLst/>
            </a:prstGeom>
            <a:ln>
              <a:noFill/>
            </a:ln>
            <a:extLst>
              <a:ext uri="{53640926-AAD7-44D8-BBD7-CCE9431645EC}">
                <a14:shadowObscured xmlns:a14="http://schemas.microsoft.com/office/drawing/2010/main"/>
              </a:ext>
            </a:extLst>
          </p:spPr>
        </p:pic>
        <p:pic>
          <p:nvPicPr>
            <p:cNvPr id="5" name="Picture 4" descr="Timeline&#10;&#10;Description automatically generated">
              <a:extLst>
                <a:ext uri="{FF2B5EF4-FFF2-40B4-BE49-F238E27FC236}">
                  <a16:creationId xmlns:a16="http://schemas.microsoft.com/office/drawing/2014/main" id="{BEFCE824-5D91-47E4-9599-033A49FD3EFC}"/>
                </a:ext>
              </a:extLst>
            </p:cNvPr>
            <p:cNvPicPr>
              <a:picLocks noChangeAspect="1"/>
            </p:cNvPicPr>
            <p:nvPr/>
          </p:nvPicPr>
          <p:blipFill rotWithShape="1">
            <a:blip r:embed="rId4"/>
            <a:srcRect l="9041" t="24261" r="1414" b="58550"/>
            <a:stretch/>
          </p:blipFill>
          <p:spPr bwMode="auto">
            <a:xfrm>
              <a:off x="2057400" y="2514600"/>
              <a:ext cx="6005195" cy="69881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1174424-57F1-4774-8A7E-E75F946DF2B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383" t="30197" r="4665" b="6819"/>
            <a:stretch/>
          </p:blipFill>
          <p:spPr bwMode="auto">
            <a:xfrm>
              <a:off x="2057400" y="3338830"/>
              <a:ext cx="6019800" cy="972501"/>
            </a:xfrm>
            <a:prstGeom prst="rect">
              <a:avLst/>
            </a:prstGeom>
            <a:noFill/>
            <a:ln>
              <a:noFill/>
            </a:ln>
            <a:extLst>
              <a:ext uri="{53640926-AAD7-44D8-BBD7-CCE9431645EC}">
                <a14:shadowObscured xmlns:a14="http://schemas.microsoft.com/office/drawing/2010/main"/>
              </a:ext>
            </a:extLst>
          </p:spPr>
        </p:pic>
      </p:grpSp>
      <p:cxnSp>
        <p:nvCxnSpPr>
          <p:cNvPr id="13" name="Straight Arrow Connector 12">
            <a:extLst>
              <a:ext uri="{FF2B5EF4-FFF2-40B4-BE49-F238E27FC236}">
                <a16:creationId xmlns:a16="http://schemas.microsoft.com/office/drawing/2014/main" id="{942B068D-39BA-4816-A7C7-232D99CC2A0C}"/>
              </a:ext>
            </a:extLst>
          </p:cNvPr>
          <p:cNvCxnSpPr>
            <a:cxnSpLocks/>
          </p:cNvCxnSpPr>
          <p:nvPr/>
        </p:nvCxnSpPr>
        <p:spPr>
          <a:xfrm flipV="1">
            <a:off x="4114800" y="5943600"/>
            <a:ext cx="0" cy="506697"/>
          </a:xfrm>
          <a:prstGeom prst="straightConnector1">
            <a:avLst/>
          </a:prstGeom>
          <a:ln w="603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9C816CE-B7B8-4E34-9668-25F8A6747483}"/>
              </a:ext>
            </a:extLst>
          </p:cNvPr>
          <p:cNvSpPr/>
          <p:nvPr/>
        </p:nvSpPr>
        <p:spPr>
          <a:xfrm rot="5400000" flipH="1" flipV="1">
            <a:off x="9814198" y="5806803"/>
            <a:ext cx="279066" cy="552661"/>
          </a:xfrm>
          <a:prstGeom prst="leftBrace">
            <a:avLst/>
          </a:prstGeom>
          <a:ln w="60325">
            <a:solidFill>
              <a:srgbClr val="C00000"/>
            </a:solidFill>
            <a:headEnd w="lg" len="lg"/>
            <a:tailEnd w="lg" len="lg"/>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cxnSp>
        <p:nvCxnSpPr>
          <p:cNvPr id="16" name="Straight Arrow Connector 15">
            <a:extLst>
              <a:ext uri="{FF2B5EF4-FFF2-40B4-BE49-F238E27FC236}">
                <a16:creationId xmlns:a16="http://schemas.microsoft.com/office/drawing/2014/main" id="{3A789CC4-60F4-4C38-8FDC-62D6829355DF}"/>
              </a:ext>
            </a:extLst>
          </p:cNvPr>
          <p:cNvCxnSpPr>
            <a:cxnSpLocks/>
          </p:cNvCxnSpPr>
          <p:nvPr/>
        </p:nvCxnSpPr>
        <p:spPr>
          <a:xfrm flipV="1">
            <a:off x="4800600" y="5943600"/>
            <a:ext cx="0" cy="506697"/>
          </a:xfrm>
          <a:prstGeom prst="straightConnector1">
            <a:avLst/>
          </a:prstGeom>
          <a:ln w="603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BF4580-0169-43A6-B8BC-6176448B26F6}"/>
              </a:ext>
            </a:extLst>
          </p:cNvPr>
          <p:cNvCxnSpPr>
            <a:cxnSpLocks/>
          </p:cNvCxnSpPr>
          <p:nvPr/>
        </p:nvCxnSpPr>
        <p:spPr>
          <a:xfrm flipV="1">
            <a:off x="5486400" y="5943600"/>
            <a:ext cx="0" cy="506697"/>
          </a:xfrm>
          <a:prstGeom prst="straightConnector1">
            <a:avLst/>
          </a:prstGeom>
          <a:ln w="603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514F4B-CBF7-478A-BBC3-69451FD36DF2}"/>
              </a:ext>
            </a:extLst>
          </p:cNvPr>
          <p:cNvSpPr txBox="1"/>
          <p:nvPr/>
        </p:nvSpPr>
        <p:spPr>
          <a:xfrm>
            <a:off x="284664" y="4567535"/>
            <a:ext cx="1858201" cy="461665"/>
          </a:xfrm>
          <a:prstGeom prst="rect">
            <a:avLst/>
          </a:prstGeom>
          <a:solidFill>
            <a:schemeClr val="bg1"/>
          </a:solidFill>
        </p:spPr>
        <p:txBody>
          <a:bodyPr wrap="none" rtlCol="0">
            <a:spAutoFit/>
          </a:bodyPr>
          <a:lstStyle/>
          <a:p>
            <a:r>
              <a:rPr lang="en-US" sz="2400" dirty="0"/>
              <a:t>K743N tumor</a:t>
            </a:r>
            <a:endParaRPr lang="en-SG" sz="2400" dirty="0"/>
          </a:p>
        </p:txBody>
      </p:sp>
      <p:sp>
        <p:nvSpPr>
          <p:cNvPr id="19" name="TextBox 18">
            <a:extLst>
              <a:ext uri="{FF2B5EF4-FFF2-40B4-BE49-F238E27FC236}">
                <a16:creationId xmlns:a16="http://schemas.microsoft.com/office/drawing/2014/main" id="{32C20AF4-A071-43C3-AEA3-EB3DD4181073}"/>
              </a:ext>
            </a:extLst>
          </p:cNvPr>
          <p:cNvSpPr txBox="1"/>
          <p:nvPr/>
        </p:nvSpPr>
        <p:spPr>
          <a:xfrm>
            <a:off x="239884" y="3195935"/>
            <a:ext cx="2884316" cy="461665"/>
          </a:xfrm>
          <a:prstGeom prst="rect">
            <a:avLst/>
          </a:prstGeom>
          <a:solidFill>
            <a:schemeClr val="bg1"/>
          </a:solidFill>
        </p:spPr>
        <p:txBody>
          <a:bodyPr wrap="none" rtlCol="0">
            <a:spAutoFit/>
          </a:bodyPr>
          <a:lstStyle/>
          <a:p>
            <a:r>
              <a:rPr lang="en-US" sz="2400" dirty="0"/>
              <a:t>ID8 dominated tumor</a:t>
            </a:r>
            <a:endParaRPr lang="en-SG" sz="2400" dirty="0"/>
          </a:p>
        </p:txBody>
      </p:sp>
      <p:sp>
        <p:nvSpPr>
          <p:cNvPr id="20" name="TextBox 19">
            <a:extLst>
              <a:ext uri="{FF2B5EF4-FFF2-40B4-BE49-F238E27FC236}">
                <a16:creationId xmlns:a16="http://schemas.microsoft.com/office/drawing/2014/main" id="{EBA5B32C-0E6C-4FF1-8219-89E8753A2A45}"/>
              </a:ext>
            </a:extLst>
          </p:cNvPr>
          <p:cNvSpPr txBox="1"/>
          <p:nvPr/>
        </p:nvSpPr>
        <p:spPr>
          <a:xfrm>
            <a:off x="239884" y="2005442"/>
            <a:ext cx="1838452" cy="461665"/>
          </a:xfrm>
          <a:prstGeom prst="rect">
            <a:avLst/>
          </a:prstGeom>
          <a:solidFill>
            <a:schemeClr val="bg1"/>
          </a:solidFill>
        </p:spPr>
        <p:txBody>
          <a:bodyPr wrap="none" rtlCol="0">
            <a:spAutoFit/>
          </a:bodyPr>
          <a:lstStyle/>
          <a:p>
            <a:r>
              <a:rPr lang="en-US" sz="2400" dirty="0"/>
              <a:t>ID8 signature</a:t>
            </a:r>
            <a:endParaRPr lang="en-SG" sz="2400" dirty="0"/>
          </a:p>
        </p:txBody>
      </p:sp>
      <p:cxnSp>
        <p:nvCxnSpPr>
          <p:cNvPr id="23" name="Straight Arrow Connector 22">
            <a:extLst>
              <a:ext uri="{FF2B5EF4-FFF2-40B4-BE49-F238E27FC236}">
                <a16:creationId xmlns:a16="http://schemas.microsoft.com/office/drawing/2014/main" id="{4114C884-1490-4C01-BF8B-3482CD73AD60}"/>
              </a:ext>
            </a:extLst>
          </p:cNvPr>
          <p:cNvCxnSpPr>
            <a:cxnSpLocks/>
          </p:cNvCxnSpPr>
          <p:nvPr/>
        </p:nvCxnSpPr>
        <p:spPr>
          <a:xfrm flipV="1">
            <a:off x="4092065" y="4223633"/>
            <a:ext cx="0" cy="506697"/>
          </a:xfrm>
          <a:prstGeom prst="straightConnector1">
            <a:avLst/>
          </a:prstGeom>
          <a:ln w="603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C2B561DC-8601-4B11-A937-1CBF689CAED2}"/>
              </a:ext>
            </a:extLst>
          </p:cNvPr>
          <p:cNvSpPr/>
          <p:nvPr/>
        </p:nvSpPr>
        <p:spPr>
          <a:xfrm rot="5400000" flipH="1" flipV="1">
            <a:off x="9791463" y="4086836"/>
            <a:ext cx="279066" cy="552661"/>
          </a:xfrm>
          <a:prstGeom prst="leftBrace">
            <a:avLst/>
          </a:prstGeom>
          <a:ln w="60325">
            <a:solidFill>
              <a:srgbClr val="C00000"/>
            </a:solidFill>
            <a:headEnd w="lg" len="lg"/>
            <a:tailEnd w="lg" len="lg"/>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cxnSp>
        <p:nvCxnSpPr>
          <p:cNvPr id="25" name="Straight Arrow Connector 24">
            <a:extLst>
              <a:ext uri="{FF2B5EF4-FFF2-40B4-BE49-F238E27FC236}">
                <a16:creationId xmlns:a16="http://schemas.microsoft.com/office/drawing/2014/main" id="{F47BFE88-E6E9-485B-A93E-67B653971AFD}"/>
              </a:ext>
            </a:extLst>
          </p:cNvPr>
          <p:cNvCxnSpPr>
            <a:cxnSpLocks/>
          </p:cNvCxnSpPr>
          <p:nvPr/>
        </p:nvCxnSpPr>
        <p:spPr>
          <a:xfrm flipV="1">
            <a:off x="4777865" y="4223633"/>
            <a:ext cx="0" cy="506697"/>
          </a:xfrm>
          <a:prstGeom prst="straightConnector1">
            <a:avLst/>
          </a:prstGeom>
          <a:ln w="603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D8AC566-B056-4148-BE97-E6F7DEE93A0B}"/>
              </a:ext>
            </a:extLst>
          </p:cNvPr>
          <p:cNvCxnSpPr>
            <a:cxnSpLocks/>
          </p:cNvCxnSpPr>
          <p:nvPr/>
        </p:nvCxnSpPr>
        <p:spPr>
          <a:xfrm flipV="1">
            <a:off x="5463665" y="4223633"/>
            <a:ext cx="0" cy="506697"/>
          </a:xfrm>
          <a:prstGeom prst="straightConnector1">
            <a:avLst/>
          </a:prstGeom>
          <a:ln w="603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7A20120-60EE-400B-A5BF-74AB48AC15E8}"/>
              </a:ext>
            </a:extLst>
          </p:cNvPr>
          <p:cNvSpPr txBox="1"/>
          <p:nvPr/>
        </p:nvSpPr>
        <p:spPr>
          <a:xfrm rot="19910439">
            <a:off x="1671173" y="1987817"/>
            <a:ext cx="6115675" cy="954107"/>
          </a:xfrm>
          <a:prstGeom prst="rect">
            <a:avLst/>
          </a:prstGeom>
          <a:solidFill>
            <a:schemeClr val="bg1"/>
          </a:solidFill>
          <a:effectLst>
            <a:outerShdw blurRad="50800" dist="177800" dir="2700000" algn="tl" rotWithShape="0">
              <a:prstClr val="black">
                <a:alpha val="40000"/>
              </a:prstClr>
            </a:outerShdw>
          </a:effectLst>
        </p:spPr>
        <p:txBody>
          <a:bodyPr wrap="square" rtlCol="0">
            <a:spAutoFit/>
          </a:bodyPr>
          <a:lstStyle/>
          <a:p>
            <a:r>
              <a:rPr lang="en-US" sz="2800" dirty="0">
                <a:solidFill>
                  <a:srgbClr val="C00000"/>
                </a:solidFill>
              </a:rPr>
              <a:t>Deletions of 2, 3, and 4 base pairs are much more common in K743N tumors</a:t>
            </a:r>
            <a:endParaRPr lang="en-SG" sz="2800" dirty="0">
              <a:solidFill>
                <a:srgbClr val="C00000"/>
              </a:solidFill>
            </a:endParaRPr>
          </a:p>
        </p:txBody>
      </p:sp>
    </p:spTree>
    <p:extLst>
      <p:ext uri="{BB962C8B-B14F-4D97-AF65-F5344CB8AC3E}">
        <p14:creationId xmlns:p14="http://schemas.microsoft.com/office/powerpoint/2010/main" val="228981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0523041-617A-4658-9C0C-5B6A1FDCE8C4}"/>
              </a:ext>
            </a:extLst>
          </p:cNvPr>
          <p:cNvSpPr>
            <a:spLocks noGrp="1"/>
          </p:cNvSpPr>
          <p:nvPr>
            <p:ph type="title"/>
          </p:nvPr>
        </p:nvSpPr>
        <p:spPr>
          <a:xfrm>
            <a:off x="179724" y="-34529"/>
            <a:ext cx="9954876" cy="1115177"/>
          </a:xfrm>
        </p:spPr>
        <p:txBody>
          <a:bodyPr/>
          <a:lstStyle/>
          <a:p>
            <a:pPr algn="l"/>
            <a:r>
              <a:rPr lang="en-US" sz="3200" dirty="0"/>
              <a:t>K743N tumors and ID8 tumors have different distributions of the sizes of larger deletions</a:t>
            </a:r>
            <a:endParaRPr lang="en-SG" sz="3200" dirty="0"/>
          </a:p>
        </p:txBody>
      </p:sp>
      <p:sp>
        <p:nvSpPr>
          <p:cNvPr id="3" name="Slide Number Placeholder 2">
            <a:extLst>
              <a:ext uri="{FF2B5EF4-FFF2-40B4-BE49-F238E27FC236}">
                <a16:creationId xmlns:a16="http://schemas.microsoft.com/office/drawing/2014/main" id="{1F50C2EA-E292-4744-AAE5-819DFEED7279}"/>
              </a:ext>
            </a:extLst>
          </p:cNvPr>
          <p:cNvSpPr>
            <a:spLocks noGrp="1"/>
          </p:cNvSpPr>
          <p:nvPr>
            <p:ph type="sldNum" sz="quarter" idx="12"/>
          </p:nvPr>
        </p:nvSpPr>
        <p:spPr/>
        <p:txBody>
          <a:bodyPr/>
          <a:lstStyle/>
          <a:p>
            <a:pPr>
              <a:defRPr/>
            </a:pPr>
            <a:fld id="{47EB465D-2B07-4782-9D38-CDF7B0E66DA7}" type="slidenum">
              <a:rPr lang="en-US" smtClean="0"/>
              <a:pPr>
                <a:defRPr/>
              </a:pPr>
              <a:t>36</a:t>
            </a:fld>
            <a:endParaRPr lang="en-US"/>
          </a:p>
        </p:txBody>
      </p:sp>
      <p:pic>
        <p:nvPicPr>
          <p:cNvPr id="4" name="Picture 3">
            <a:extLst>
              <a:ext uri="{FF2B5EF4-FFF2-40B4-BE49-F238E27FC236}">
                <a16:creationId xmlns:a16="http://schemas.microsoft.com/office/drawing/2014/main" id="{F33B2DE6-C784-49D2-8384-B749D3B09A4C}"/>
              </a:ext>
            </a:extLst>
          </p:cNvPr>
          <p:cNvPicPr/>
          <p:nvPr/>
        </p:nvPicPr>
        <p:blipFill rotWithShape="1">
          <a:blip r:embed="rId2" cstate="print">
            <a:extLst>
              <a:ext uri="{28A0092B-C50C-407E-A947-70E740481C1C}">
                <a14:useLocalDpi xmlns:a14="http://schemas.microsoft.com/office/drawing/2010/main" val="0"/>
              </a:ext>
            </a:extLst>
          </a:blip>
          <a:srcRect t="39543" r="58560" b="28811"/>
          <a:stretch/>
        </p:blipFill>
        <p:spPr bwMode="auto">
          <a:xfrm>
            <a:off x="2286000" y="3048000"/>
            <a:ext cx="6934200" cy="3733800"/>
          </a:xfrm>
          <a:prstGeom prst="rect">
            <a:avLst/>
          </a:prstGeom>
          <a:noFill/>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0A19EE54-79AF-4B14-B600-CA96FE525421}"/>
              </a:ext>
            </a:extLst>
          </p:cNvPr>
          <p:cNvSpPr/>
          <p:nvPr/>
        </p:nvSpPr>
        <p:spPr>
          <a:xfrm>
            <a:off x="5715000" y="3649661"/>
            <a:ext cx="4752443"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5" name="Group 14">
            <a:extLst>
              <a:ext uri="{FF2B5EF4-FFF2-40B4-BE49-F238E27FC236}">
                <a16:creationId xmlns:a16="http://schemas.microsoft.com/office/drawing/2014/main" id="{D4758E5D-B6A9-4C43-9B9D-9D3AFF26A262}"/>
              </a:ext>
            </a:extLst>
          </p:cNvPr>
          <p:cNvGrpSpPr/>
          <p:nvPr/>
        </p:nvGrpSpPr>
        <p:grpSpPr>
          <a:xfrm>
            <a:off x="4958388" y="2817769"/>
            <a:ext cx="4104024" cy="2584493"/>
            <a:chOff x="4958388" y="2619331"/>
            <a:chExt cx="4104024" cy="2584493"/>
          </a:xfrm>
        </p:grpSpPr>
        <p:sp>
          <p:nvSpPr>
            <p:cNvPr id="9" name="Right Brace 8">
              <a:extLst>
                <a:ext uri="{FF2B5EF4-FFF2-40B4-BE49-F238E27FC236}">
                  <a16:creationId xmlns:a16="http://schemas.microsoft.com/office/drawing/2014/main" id="{F719F84D-7742-42BE-A651-B564F42A729E}"/>
                </a:ext>
              </a:extLst>
            </p:cNvPr>
            <p:cNvSpPr/>
            <p:nvPr/>
          </p:nvSpPr>
          <p:spPr>
            <a:xfrm rot="16200000">
              <a:off x="6819900" y="3336924"/>
              <a:ext cx="381000" cy="3352800"/>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Arrow: Down 9">
              <a:extLst>
                <a:ext uri="{FF2B5EF4-FFF2-40B4-BE49-F238E27FC236}">
                  <a16:creationId xmlns:a16="http://schemas.microsoft.com/office/drawing/2014/main" id="{3C71D91A-30C4-47F4-9231-4A9CBB841E39}"/>
                </a:ext>
              </a:extLst>
            </p:cNvPr>
            <p:cNvSpPr/>
            <p:nvPr/>
          </p:nvSpPr>
          <p:spPr>
            <a:xfrm>
              <a:off x="6553200" y="3812309"/>
              <a:ext cx="914400" cy="87471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TextBox 6">
              <a:extLst>
                <a:ext uri="{FF2B5EF4-FFF2-40B4-BE49-F238E27FC236}">
                  <a16:creationId xmlns:a16="http://schemas.microsoft.com/office/drawing/2014/main" id="{52D02583-28F2-4099-A891-3A672ACF3815}"/>
                </a:ext>
              </a:extLst>
            </p:cNvPr>
            <p:cNvSpPr txBox="1"/>
            <p:nvPr/>
          </p:nvSpPr>
          <p:spPr>
            <a:xfrm>
              <a:off x="4958388" y="2619331"/>
              <a:ext cx="4104024" cy="954107"/>
            </a:xfrm>
            <a:prstGeom prst="rect">
              <a:avLst/>
            </a:prstGeom>
            <a:noFill/>
          </p:spPr>
          <p:txBody>
            <a:bodyPr wrap="square" rtlCol="0">
              <a:spAutoFit/>
            </a:bodyPr>
            <a:lstStyle/>
            <a:p>
              <a:pPr algn="ctr"/>
              <a:r>
                <a:rPr lang="en-US" sz="2800" dirty="0">
                  <a:solidFill>
                    <a:srgbClr val="C00000"/>
                  </a:solidFill>
                </a:rPr>
                <a:t>Deletions &gt; 15 base pairs are rarer in K743N tumors</a:t>
              </a:r>
              <a:endParaRPr lang="en-SG" sz="2800" dirty="0"/>
            </a:p>
          </p:txBody>
        </p:sp>
      </p:grpSp>
      <p:sp>
        <p:nvSpPr>
          <p:cNvPr id="14" name="TextBox 13">
            <a:extLst>
              <a:ext uri="{FF2B5EF4-FFF2-40B4-BE49-F238E27FC236}">
                <a16:creationId xmlns:a16="http://schemas.microsoft.com/office/drawing/2014/main" id="{46FDBBF0-047E-4D93-A7F9-F0683A3EB7C7}"/>
              </a:ext>
            </a:extLst>
          </p:cNvPr>
          <p:cNvSpPr txBox="1"/>
          <p:nvPr/>
        </p:nvSpPr>
        <p:spPr>
          <a:xfrm>
            <a:off x="179724" y="2106674"/>
            <a:ext cx="3053390" cy="954107"/>
          </a:xfrm>
          <a:prstGeom prst="rect">
            <a:avLst/>
          </a:prstGeom>
          <a:noFill/>
        </p:spPr>
        <p:txBody>
          <a:bodyPr wrap="square" rtlCol="0">
            <a:spAutoFit/>
          </a:bodyPr>
          <a:lstStyle/>
          <a:p>
            <a:r>
              <a:rPr lang="en-US" sz="2800" dirty="0">
                <a:solidFill>
                  <a:srgbClr val="C00000"/>
                </a:solidFill>
              </a:rPr>
              <a:t>Red lines are K743N tumors</a:t>
            </a:r>
            <a:endParaRPr lang="en-SG" sz="2800" dirty="0"/>
          </a:p>
        </p:txBody>
      </p:sp>
      <p:grpSp>
        <p:nvGrpSpPr>
          <p:cNvPr id="17" name="Group 16">
            <a:extLst>
              <a:ext uri="{FF2B5EF4-FFF2-40B4-BE49-F238E27FC236}">
                <a16:creationId xmlns:a16="http://schemas.microsoft.com/office/drawing/2014/main" id="{49EB15A7-8ADA-4000-82F2-67E581B98E33}"/>
              </a:ext>
            </a:extLst>
          </p:cNvPr>
          <p:cNvGrpSpPr/>
          <p:nvPr/>
        </p:nvGrpSpPr>
        <p:grpSpPr>
          <a:xfrm>
            <a:off x="685800" y="1091511"/>
            <a:ext cx="7620000" cy="2340879"/>
            <a:chOff x="685800" y="893073"/>
            <a:chExt cx="7620000" cy="2340879"/>
          </a:xfrm>
        </p:grpSpPr>
        <p:sp>
          <p:nvSpPr>
            <p:cNvPr id="5" name="Right Brace 4">
              <a:extLst>
                <a:ext uri="{FF2B5EF4-FFF2-40B4-BE49-F238E27FC236}">
                  <a16:creationId xmlns:a16="http://schemas.microsoft.com/office/drawing/2014/main" id="{195C9878-1957-4D5A-B62B-26D772AA02B9}"/>
                </a:ext>
              </a:extLst>
            </p:cNvPr>
            <p:cNvSpPr/>
            <p:nvPr/>
          </p:nvSpPr>
          <p:spPr>
            <a:xfrm rot="16200000">
              <a:off x="4152900" y="2738652"/>
              <a:ext cx="381000" cy="609600"/>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Arrow: Down 10">
              <a:extLst>
                <a:ext uri="{FF2B5EF4-FFF2-40B4-BE49-F238E27FC236}">
                  <a16:creationId xmlns:a16="http://schemas.microsoft.com/office/drawing/2014/main" id="{134DC9D6-568C-460B-83D8-C766A5D8D8D0}"/>
                </a:ext>
              </a:extLst>
            </p:cNvPr>
            <p:cNvSpPr/>
            <p:nvPr/>
          </p:nvSpPr>
          <p:spPr>
            <a:xfrm>
              <a:off x="3886200" y="1840128"/>
              <a:ext cx="914400" cy="87471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a:extLst>
                <a:ext uri="{FF2B5EF4-FFF2-40B4-BE49-F238E27FC236}">
                  <a16:creationId xmlns:a16="http://schemas.microsoft.com/office/drawing/2014/main" id="{D4B12303-FA56-483D-BFE0-58CE83FCD903}"/>
                </a:ext>
              </a:extLst>
            </p:cNvPr>
            <p:cNvSpPr txBox="1"/>
            <p:nvPr/>
          </p:nvSpPr>
          <p:spPr>
            <a:xfrm>
              <a:off x="685800" y="893073"/>
              <a:ext cx="7620000" cy="954107"/>
            </a:xfrm>
            <a:prstGeom prst="rect">
              <a:avLst/>
            </a:prstGeom>
            <a:noFill/>
          </p:spPr>
          <p:txBody>
            <a:bodyPr wrap="square" rtlCol="0">
              <a:spAutoFit/>
            </a:bodyPr>
            <a:lstStyle/>
            <a:p>
              <a:pPr algn="ctr"/>
              <a:r>
                <a:rPr lang="en-US" sz="2800" dirty="0">
                  <a:solidFill>
                    <a:srgbClr val="C00000"/>
                  </a:solidFill>
                </a:rPr>
                <a:t>Deletions of 6, 7, and 8 base pairs are much more common in K743N tumors</a:t>
              </a:r>
              <a:endParaRPr lang="en-SG" sz="2800" dirty="0"/>
            </a:p>
          </p:txBody>
        </p:sp>
      </p:grpSp>
      <p:cxnSp>
        <p:nvCxnSpPr>
          <p:cNvPr id="19" name="Straight Arrow Connector 18">
            <a:extLst>
              <a:ext uri="{FF2B5EF4-FFF2-40B4-BE49-F238E27FC236}">
                <a16:creationId xmlns:a16="http://schemas.microsoft.com/office/drawing/2014/main" id="{0F4021D9-2152-4FE8-8FFD-7BAE067ADAAE}"/>
              </a:ext>
            </a:extLst>
          </p:cNvPr>
          <p:cNvCxnSpPr/>
          <p:nvPr/>
        </p:nvCxnSpPr>
        <p:spPr>
          <a:xfrm>
            <a:off x="3048000" y="3094038"/>
            <a:ext cx="990600" cy="5334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018FDEB4-B472-4D1C-84E4-6E71E75FD7B5}"/>
              </a:ext>
            </a:extLst>
          </p:cNvPr>
          <p:cNvGrpSpPr/>
          <p:nvPr/>
        </p:nvGrpSpPr>
        <p:grpSpPr>
          <a:xfrm>
            <a:off x="298641" y="4247436"/>
            <a:ext cx="3622195" cy="1815882"/>
            <a:chOff x="264005" y="3806794"/>
            <a:chExt cx="3622195" cy="1815882"/>
          </a:xfrm>
        </p:grpSpPr>
        <p:sp>
          <p:nvSpPr>
            <p:cNvPr id="20" name="TextBox 19">
              <a:extLst>
                <a:ext uri="{FF2B5EF4-FFF2-40B4-BE49-F238E27FC236}">
                  <a16:creationId xmlns:a16="http://schemas.microsoft.com/office/drawing/2014/main" id="{5B6AFFB9-ECB8-4974-B767-B3F65FADA093}"/>
                </a:ext>
              </a:extLst>
            </p:cNvPr>
            <p:cNvSpPr txBox="1"/>
            <p:nvPr/>
          </p:nvSpPr>
          <p:spPr>
            <a:xfrm>
              <a:off x="264005" y="3806794"/>
              <a:ext cx="2606235" cy="1815882"/>
            </a:xfrm>
            <a:prstGeom prst="rect">
              <a:avLst/>
            </a:prstGeom>
            <a:noFill/>
          </p:spPr>
          <p:txBody>
            <a:bodyPr wrap="square" rtlCol="0">
              <a:spAutoFit/>
            </a:bodyPr>
            <a:lstStyle/>
            <a:p>
              <a:r>
                <a:rPr lang="en-US" sz="2800" dirty="0"/>
                <a:t>Tumors dominated by ID8 and </a:t>
              </a:r>
            </a:p>
            <a:p>
              <a:r>
                <a:rPr lang="en-US" sz="2800" dirty="0"/>
                <a:t>ID6 (MSI)</a:t>
              </a:r>
              <a:endParaRPr lang="en-SG" sz="2800" dirty="0"/>
            </a:p>
          </p:txBody>
        </p:sp>
        <p:cxnSp>
          <p:nvCxnSpPr>
            <p:cNvPr id="21" name="Straight Arrow Connector 20">
              <a:extLst>
                <a:ext uri="{FF2B5EF4-FFF2-40B4-BE49-F238E27FC236}">
                  <a16:creationId xmlns:a16="http://schemas.microsoft.com/office/drawing/2014/main" id="{99D5FB96-14BF-4EAA-A9AC-3F08F4D5BE14}"/>
                </a:ext>
              </a:extLst>
            </p:cNvPr>
            <p:cNvCxnSpPr>
              <a:cxnSpLocks/>
            </p:cNvCxnSpPr>
            <p:nvPr/>
          </p:nvCxnSpPr>
          <p:spPr>
            <a:xfrm flipV="1">
              <a:off x="1870364" y="4687019"/>
              <a:ext cx="2015836" cy="176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6824FC9D-9DD0-4E12-8221-3E29D6AB3143}"/>
              </a:ext>
            </a:extLst>
          </p:cNvPr>
          <p:cNvSpPr txBox="1"/>
          <p:nvPr/>
        </p:nvSpPr>
        <p:spPr>
          <a:xfrm rot="19639641">
            <a:off x="5177174" y="1828829"/>
            <a:ext cx="5334567" cy="2246769"/>
          </a:xfrm>
          <a:prstGeom prst="rect">
            <a:avLst/>
          </a:prstGeom>
          <a:solidFill>
            <a:schemeClr val="bg1"/>
          </a:solidFill>
          <a:effectLst>
            <a:outerShdw blurRad="50800" dist="152400" dir="2700000" algn="tl" rotWithShape="0">
              <a:prstClr val="black">
                <a:alpha val="40000"/>
              </a:prstClr>
            </a:outerShdw>
          </a:effectLst>
        </p:spPr>
        <p:txBody>
          <a:bodyPr wrap="square" rtlCol="0">
            <a:spAutoFit/>
          </a:bodyPr>
          <a:lstStyle/>
          <a:p>
            <a:r>
              <a:rPr lang="en-US" sz="2800" dirty="0"/>
              <a:t>Differences in size distribution suggest that many or most of these deletions in K743N tumors are caused by the K743N mutation, not by the ID8 process</a:t>
            </a:r>
            <a:endParaRPr lang="en-SG" sz="2800" dirty="0"/>
          </a:p>
        </p:txBody>
      </p:sp>
    </p:spTree>
    <p:extLst>
      <p:ext uri="{BB962C8B-B14F-4D97-AF65-F5344CB8AC3E}">
        <p14:creationId xmlns:p14="http://schemas.microsoft.com/office/powerpoint/2010/main" val="13933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C8EE44-57D9-4924-A89F-0C82826CAC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22315" b="51078"/>
          <a:stretch/>
        </p:blipFill>
        <p:spPr bwMode="auto">
          <a:xfrm>
            <a:off x="3962400" y="587467"/>
            <a:ext cx="6096000" cy="26389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8">
            <a:extLst>
              <a:ext uri="{FF2B5EF4-FFF2-40B4-BE49-F238E27FC236}">
                <a16:creationId xmlns:a16="http://schemas.microsoft.com/office/drawing/2014/main" id="{5EB5AA8F-F46F-4D95-91AC-ED61230F52AB}"/>
              </a:ext>
            </a:extLst>
          </p:cNvPr>
          <p:cNvSpPr/>
          <p:nvPr/>
        </p:nvSpPr>
        <p:spPr>
          <a:xfrm>
            <a:off x="7978005" y="3327608"/>
            <a:ext cx="1447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3562A820-7001-497A-809D-1C785D55CE98}"/>
              </a:ext>
            </a:extLst>
          </p:cNvPr>
          <p:cNvSpPr/>
          <p:nvPr/>
        </p:nvSpPr>
        <p:spPr>
          <a:xfrm>
            <a:off x="9067800" y="3487091"/>
            <a:ext cx="1447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75D7F44C-7A0A-4A60-B59A-0445CEB5836B}"/>
              </a:ext>
            </a:extLst>
          </p:cNvPr>
          <p:cNvSpPr/>
          <p:nvPr/>
        </p:nvSpPr>
        <p:spPr>
          <a:xfrm>
            <a:off x="6858000" y="2333873"/>
            <a:ext cx="2590800" cy="55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BF1AC93C-A10E-4279-9815-61CDD17C9F9E}"/>
              </a:ext>
            </a:extLst>
          </p:cNvPr>
          <p:cNvCxnSpPr/>
          <p:nvPr/>
        </p:nvCxnSpPr>
        <p:spPr>
          <a:xfrm>
            <a:off x="7924800" y="2438647"/>
            <a:ext cx="0" cy="381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EED9237-552E-4D50-BF75-7056639F77EE}"/>
              </a:ext>
            </a:extLst>
          </p:cNvPr>
          <p:cNvSpPr/>
          <p:nvPr/>
        </p:nvSpPr>
        <p:spPr>
          <a:xfrm>
            <a:off x="6522991" y="2791809"/>
            <a:ext cx="2971800" cy="66325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2" name="Straight Arrow Connector 21">
            <a:extLst>
              <a:ext uri="{FF2B5EF4-FFF2-40B4-BE49-F238E27FC236}">
                <a16:creationId xmlns:a16="http://schemas.microsoft.com/office/drawing/2014/main" id="{B20F2128-0809-4762-811A-5CD29298611E}"/>
              </a:ext>
            </a:extLst>
          </p:cNvPr>
          <p:cNvCxnSpPr>
            <a:cxnSpLocks/>
          </p:cNvCxnSpPr>
          <p:nvPr/>
        </p:nvCxnSpPr>
        <p:spPr>
          <a:xfrm>
            <a:off x="5105400" y="2438647"/>
            <a:ext cx="1219200" cy="6093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1738BA3-A714-49AB-95D4-CE79AB2043B4}"/>
              </a:ext>
            </a:extLst>
          </p:cNvPr>
          <p:cNvSpPr>
            <a:spLocks noGrp="1"/>
          </p:cNvSpPr>
          <p:nvPr>
            <p:ph type="sldNum" sz="quarter" idx="12"/>
          </p:nvPr>
        </p:nvSpPr>
        <p:spPr/>
        <p:txBody>
          <a:bodyPr/>
          <a:lstStyle/>
          <a:p>
            <a:pPr>
              <a:defRPr/>
            </a:pPr>
            <a:fld id="{47EB465D-2B07-4782-9D38-CDF7B0E66DA7}" type="slidenum">
              <a:rPr lang="en-US" smtClean="0"/>
              <a:pPr>
                <a:defRPr/>
              </a:pPr>
              <a:t>37</a:t>
            </a:fld>
            <a:endParaRPr lang="en-US"/>
          </a:p>
        </p:txBody>
      </p:sp>
      <p:sp>
        <p:nvSpPr>
          <p:cNvPr id="2" name="Title 1">
            <a:extLst>
              <a:ext uri="{FF2B5EF4-FFF2-40B4-BE49-F238E27FC236}">
                <a16:creationId xmlns:a16="http://schemas.microsoft.com/office/drawing/2014/main" id="{AAF31BF2-8BBA-4AB9-B05B-0A1531E6655F}"/>
              </a:ext>
            </a:extLst>
          </p:cNvPr>
          <p:cNvSpPr>
            <a:spLocks noGrp="1"/>
          </p:cNvSpPr>
          <p:nvPr>
            <p:ph type="title"/>
          </p:nvPr>
        </p:nvSpPr>
        <p:spPr>
          <a:xfrm>
            <a:off x="381000" y="184335"/>
            <a:ext cx="6858000" cy="806265"/>
          </a:xfrm>
        </p:spPr>
        <p:txBody>
          <a:bodyPr/>
          <a:lstStyle/>
          <a:p>
            <a:pPr algn="l"/>
            <a:r>
              <a:rPr lang="en-US" sz="3600" dirty="0"/>
              <a:t>DNA damage &amp; repair perspective</a:t>
            </a:r>
            <a:endParaRPr lang="en-SG" sz="3600" dirty="0"/>
          </a:p>
        </p:txBody>
      </p:sp>
      <p:sp>
        <p:nvSpPr>
          <p:cNvPr id="16" name="TextBox 15">
            <a:extLst>
              <a:ext uri="{FF2B5EF4-FFF2-40B4-BE49-F238E27FC236}">
                <a16:creationId xmlns:a16="http://schemas.microsoft.com/office/drawing/2014/main" id="{BD51E73F-7BC6-48FD-BC29-4B6A06D0694F}"/>
              </a:ext>
            </a:extLst>
          </p:cNvPr>
          <p:cNvSpPr txBox="1"/>
          <p:nvPr/>
        </p:nvSpPr>
        <p:spPr>
          <a:xfrm>
            <a:off x="416169" y="1066800"/>
            <a:ext cx="4648200" cy="1908215"/>
          </a:xfrm>
          <a:prstGeom prst="rect">
            <a:avLst/>
          </a:prstGeom>
          <a:noFill/>
        </p:spPr>
        <p:txBody>
          <a:bodyPr wrap="square" rtlCol="0">
            <a:spAutoFit/>
          </a:bodyPr>
          <a:lstStyle/>
          <a:p>
            <a:r>
              <a:rPr lang="en-US" sz="2000" dirty="0"/>
              <a:t>Yeast and in-vitro experiments show that the duplication signature in yeast Top2 mutants occurs because the mutated Top2 cannot re-ligate after nicking</a:t>
            </a:r>
          </a:p>
          <a:p>
            <a:endParaRPr lang="en-US" sz="2000" dirty="0"/>
          </a:p>
          <a:p>
            <a:endParaRPr lang="en-SG" dirty="0"/>
          </a:p>
        </p:txBody>
      </p:sp>
    </p:spTree>
    <p:extLst>
      <p:ext uri="{BB962C8B-B14F-4D97-AF65-F5344CB8AC3E}">
        <p14:creationId xmlns:p14="http://schemas.microsoft.com/office/powerpoint/2010/main" val="3456801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BB6E25E-A0A9-4B80-8650-37A47F4D25BE}"/>
              </a:ext>
            </a:extLst>
          </p:cNvPr>
          <p:cNvGrpSpPr/>
          <p:nvPr/>
        </p:nvGrpSpPr>
        <p:grpSpPr>
          <a:xfrm>
            <a:off x="413567" y="609600"/>
            <a:ext cx="10406833" cy="5707537"/>
            <a:chOff x="413567" y="609600"/>
            <a:chExt cx="10406833" cy="5707537"/>
          </a:xfrm>
        </p:grpSpPr>
        <p:grpSp>
          <p:nvGrpSpPr>
            <p:cNvPr id="18" name="Group 17">
              <a:extLst>
                <a:ext uri="{FF2B5EF4-FFF2-40B4-BE49-F238E27FC236}">
                  <a16:creationId xmlns:a16="http://schemas.microsoft.com/office/drawing/2014/main" id="{A3E4393E-48E7-42BD-8469-47491D3F2314}"/>
                </a:ext>
              </a:extLst>
            </p:cNvPr>
            <p:cNvGrpSpPr/>
            <p:nvPr/>
          </p:nvGrpSpPr>
          <p:grpSpPr>
            <a:xfrm>
              <a:off x="413567" y="609600"/>
              <a:ext cx="10406833" cy="5707537"/>
              <a:chOff x="413567" y="609600"/>
              <a:chExt cx="10406833" cy="5707537"/>
            </a:xfrm>
          </p:grpSpPr>
          <p:sp>
            <p:nvSpPr>
              <p:cNvPr id="6" name="TextBox 5">
                <a:extLst>
                  <a:ext uri="{FF2B5EF4-FFF2-40B4-BE49-F238E27FC236}">
                    <a16:creationId xmlns:a16="http://schemas.microsoft.com/office/drawing/2014/main" id="{C0DA2BB5-77AE-4C25-913E-B96D983B9D73}"/>
                  </a:ext>
                </a:extLst>
              </p:cNvPr>
              <p:cNvSpPr txBox="1"/>
              <p:nvPr/>
            </p:nvSpPr>
            <p:spPr>
              <a:xfrm>
                <a:off x="8458200" y="4267200"/>
                <a:ext cx="2362200" cy="353943"/>
              </a:xfrm>
              <a:prstGeom prst="rect">
                <a:avLst/>
              </a:prstGeom>
              <a:noFill/>
            </p:spPr>
            <p:txBody>
              <a:bodyPr wrap="square" rtlCol="0">
                <a:spAutoFit/>
              </a:bodyPr>
              <a:lstStyle/>
              <a:p>
                <a:r>
                  <a:rPr lang="en-US" sz="1700" dirty="0"/>
                  <a:t>Clip overhang</a:t>
                </a:r>
                <a:endParaRPr lang="en-SG" sz="1700" dirty="0"/>
              </a:p>
            </p:txBody>
          </p:sp>
          <p:grpSp>
            <p:nvGrpSpPr>
              <p:cNvPr id="11" name="Group 10">
                <a:extLst>
                  <a:ext uri="{FF2B5EF4-FFF2-40B4-BE49-F238E27FC236}">
                    <a16:creationId xmlns:a16="http://schemas.microsoft.com/office/drawing/2014/main" id="{B091D517-F693-4DA2-83FA-7C3292540692}"/>
                  </a:ext>
                </a:extLst>
              </p:cNvPr>
              <p:cNvGrpSpPr/>
              <p:nvPr/>
            </p:nvGrpSpPr>
            <p:grpSpPr>
              <a:xfrm>
                <a:off x="3962400" y="609600"/>
                <a:ext cx="6553200" cy="5394325"/>
                <a:chOff x="3200400" y="1144588"/>
                <a:chExt cx="6553200" cy="5394325"/>
              </a:xfrm>
            </p:grpSpPr>
            <p:pic>
              <p:nvPicPr>
                <p:cNvPr id="4" name="Picture 3">
                  <a:extLst>
                    <a:ext uri="{FF2B5EF4-FFF2-40B4-BE49-F238E27FC236}">
                      <a16:creationId xmlns:a16="http://schemas.microsoft.com/office/drawing/2014/main" id="{ACC8EE44-57D9-4924-A89F-0C82826CAC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22315"/>
                <a:stretch/>
              </p:blipFill>
              <p:spPr bwMode="auto">
                <a:xfrm>
                  <a:off x="3200400" y="1144588"/>
                  <a:ext cx="6096000" cy="5394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C3A3A4E1-6B2F-4FF1-87DD-200BA8BF9ECE}"/>
                    </a:ext>
                  </a:extLst>
                </p:cNvPr>
                <p:cNvSpPr txBox="1"/>
                <p:nvPr/>
              </p:nvSpPr>
              <p:spPr>
                <a:xfrm>
                  <a:off x="8382000" y="5436359"/>
                  <a:ext cx="914400" cy="353943"/>
                </a:xfrm>
                <a:prstGeom prst="rect">
                  <a:avLst/>
                </a:prstGeom>
                <a:solidFill>
                  <a:schemeClr val="bg1"/>
                </a:solidFill>
              </p:spPr>
              <p:txBody>
                <a:bodyPr wrap="square" rtlCol="0">
                  <a:spAutoFit/>
                </a:bodyPr>
                <a:lstStyle/>
                <a:p>
                  <a:r>
                    <a:rPr lang="en-US" sz="1700" dirty="0"/>
                    <a:t>Ligate</a:t>
                  </a:r>
                  <a:endParaRPr lang="en-SG" sz="1700" dirty="0"/>
                </a:p>
              </p:txBody>
            </p:sp>
            <p:sp>
              <p:nvSpPr>
                <p:cNvPr id="8" name="TextBox 7">
                  <a:extLst>
                    <a:ext uri="{FF2B5EF4-FFF2-40B4-BE49-F238E27FC236}">
                      <a16:creationId xmlns:a16="http://schemas.microsoft.com/office/drawing/2014/main" id="{5398D639-1088-4459-BED4-9203B2D1AFD9}"/>
                    </a:ext>
                  </a:extLst>
                </p:cNvPr>
                <p:cNvSpPr txBox="1"/>
                <p:nvPr/>
              </p:nvSpPr>
              <p:spPr>
                <a:xfrm>
                  <a:off x="4114800" y="5436358"/>
                  <a:ext cx="838200" cy="353943"/>
                </a:xfrm>
                <a:prstGeom prst="rect">
                  <a:avLst/>
                </a:prstGeom>
                <a:solidFill>
                  <a:schemeClr val="bg1"/>
                </a:solidFill>
              </p:spPr>
              <p:txBody>
                <a:bodyPr wrap="square" rtlCol="0">
                  <a:spAutoFit/>
                </a:bodyPr>
                <a:lstStyle/>
                <a:p>
                  <a:r>
                    <a:rPr lang="en-US" sz="1700" dirty="0"/>
                    <a:t>Ligate</a:t>
                  </a:r>
                  <a:endParaRPr lang="en-SG" sz="1700" dirty="0"/>
                </a:p>
              </p:txBody>
            </p:sp>
            <p:sp>
              <p:nvSpPr>
                <p:cNvPr id="9" name="Rectangle 8">
                  <a:extLst>
                    <a:ext uri="{FF2B5EF4-FFF2-40B4-BE49-F238E27FC236}">
                      <a16:creationId xmlns:a16="http://schemas.microsoft.com/office/drawing/2014/main" id="{5EB5AA8F-F46F-4D95-91AC-ED61230F52AB}"/>
                    </a:ext>
                  </a:extLst>
                </p:cNvPr>
                <p:cNvSpPr/>
                <p:nvPr/>
              </p:nvSpPr>
              <p:spPr>
                <a:xfrm>
                  <a:off x="7216005" y="3862349"/>
                  <a:ext cx="1447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3562A820-7001-497A-809D-1C785D55CE98}"/>
                    </a:ext>
                  </a:extLst>
                </p:cNvPr>
                <p:cNvSpPr/>
                <p:nvPr/>
              </p:nvSpPr>
              <p:spPr>
                <a:xfrm>
                  <a:off x="8305800" y="4021832"/>
                  <a:ext cx="1447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2" name="Rectangle 11">
                <a:extLst>
                  <a:ext uri="{FF2B5EF4-FFF2-40B4-BE49-F238E27FC236}">
                    <a16:creationId xmlns:a16="http://schemas.microsoft.com/office/drawing/2014/main" id="{75D7F44C-7A0A-4A60-B59A-0445CEB5836B}"/>
                  </a:ext>
                </a:extLst>
              </p:cNvPr>
              <p:cNvSpPr/>
              <p:nvPr/>
            </p:nvSpPr>
            <p:spPr>
              <a:xfrm>
                <a:off x="6858000" y="2333626"/>
                <a:ext cx="2590800" cy="55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BF1AC93C-A10E-4279-9815-61CDD17C9F9E}"/>
                  </a:ext>
                </a:extLst>
              </p:cNvPr>
              <p:cNvCxnSpPr/>
              <p:nvPr/>
            </p:nvCxnSpPr>
            <p:spPr>
              <a:xfrm>
                <a:off x="7924800" y="2438400"/>
                <a:ext cx="0" cy="381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F4BBDE3-6F56-42F0-9F09-08340A855594}"/>
                  </a:ext>
                </a:extLst>
              </p:cNvPr>
              <p:cNvSpPr txBox="1"/>
              <p:nvPr/>
            </p:nvSpPr>
            <p:spPr>
              <a:xfrm>
                <a:off x="9100714" y="3697955"/>
                <a:ext cx="1110085" cy="353943"/>
              </a:xfrm>
              <a:prstGeom prst="rect">
                <a:avLst/>
              </a:prstGeom>
              <a:solidFill>
                <a:schemeClr val="bg1"/>
              </a:solidFill>
            </p:spPr>
            <p:txBody>
              <a:bodyPr wrap="square" rtlCol="0">
                <a:spAutoFit/>
              </a:bodyPr>
              <a:lstStyle/>
              <a:p>
                <a:r>
                  <a:rPr lang="en-US" sz="1700" dirty="0"/>
                  <a:t>Clip ends</a:t>
                </a:r>
                <a:endParaRPr lang="en-SG" sz="1700" dirty="0"/>
              </a:p>
            </p:txBody>
          </p:sp>
          <p:sp>
            <p:nvSpPr>
              <p:cNvPr id="17" name="TextBox 16">
                <a:extLst>
                  <a:ext uri="{FF2B5EF4-FFF2-40B4-BE49-F238E27FC236}">
                    <a16:creationId xmlns:a16="http://schemas.microsoft.com/office/drawing/2014/main" id="{0381A7FB-4DC4-4AD4-AE5F-C438169F537D}"/>
                  </a:ext>
                </a:extLst>
              </p:cNvPr>
              <p:cNvSpPr txBox="1"/>
              <p:nvPr/>
            </p:nvSpPr>
            <p:spPr>
              <a:xfrm>
                <a:off x="413567" y="3454815"/>
                <a:ext cx="3381658" cy="2862322"/>
              </a:xfrm>
              <a:prstGeom prst="rect">
                <a:avLst/>
              </a:prstGeom>
              <a:noFill/>
            </p:spPr>
            <p:txBody>
              <a:bodyPr wrap="square" rtlCol="0">
                <a:spAutoFit/>
              </a:bodyPr>
              <a:lstStyle/>
              <a:p>
                <a:r>
                  <a:rPr lang="en-US" sz="2000" dirty="0"/>
                  <a:t>We think duplications arise from repair of these nicks that Top2 was not able to re-ligate</a:t>
                </a:r>
              </a:p>
              <a:p>
                <a:endParaRPr lang="en-US" sz="2000" dirty="0"/>
              </a:p>
              <a:p>
                <a:r>
                  <a:rPr lang="en-US" sz="2000" dirty="0"/>
                  <a:t>Non-homologous end joining is required for repair</a:t>
                </a:r>
              </a:p>
              <a:p>
                <a:endParaRPr lang="en-US" sz="2000" dirty="0"/>
              </a:p>
              <a:p>
                <a:r>
                  <a:rPr lang="en-US" sz="2000" dirty="0"/>
                  <a:t>Sue Jinks-Robertson</a:t>
                </a:r>
              </a:p>
              <a:p>
                <a:r>
                  <a:rPr lang="en-US" sz="2000" dirty="0"/>
                  <a:t>Nicole </a:t>
                </a:r>
                <a:r>
                  <a:rPr lang="en-US" sz="2000" dirty="0" err="1"/>
                  <a:t>Stantial</a:t>
                </a:r>
                <a:endParaRPr lang="en-SG" sz="2000" dirty="0"/>
              </a:p>
            </p:txBody>
          </p:sp>
        </p:grpSp>
        <p:sp>
          <p:nvSpPr>
            <p:cNvPr id="19" name="Oval 18">
              <a:extLst>
                <a:ext uri="{FF2B5EF4-FFF2-40B4-BE49-F238E27FC236}">
                  <a16:creationId xmlns:a16="http://schemas.microsoft.com/office/drawing/2014/main" id="{CEED9237-552E-4D50-BF75-7056639F77EE}"/>
                </a:ext>
              </a:extLst>
            </p:cNvPr>
            <p:cNvSpPr/>
            <p:nvPr/>
          </p:nvSpPr>
          <p:spPr>
            <a:xfrm>
              <a:off x="6522991" y="2791562"/>
              <a:ext cx="2971800" cy="66325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 name="Slide Number Placeholder 2">
            <a:extLst>
              <a:ext uri="{FF2B5EF4-FFF2-40B4-BE49-F238E27FC236}">
                <a16:creationId xmlns:a16="http://schemas.microsoft.com/office/drawing/2014/main" id="{31738BA3-A714-49AB-95D4-CE79AB2043B4}"/>
              </a:ext>
            </a:extLst>
          </p:cNvPr>
          <p:cNvSpPr>
            <a:spLocks noGrp="1"/>
          </p:cNvSpPr>
          <p:nvPr>
            <p:ph type="sldNum" sz="quarter" idx="12"/>
          </p:nvPr>
        </p:nvSpPr>
        <p:spPr/>
        <p:txBody>
          <a:bodyPr/>
          <a:lstStyle/>
          <a:p>
            <a:pPr>
              <a:defRPr/>
            </a:pPr>
            <a:fld id="{47EB465D-2B07-4782-9D38-CDF7B0E66DA7}" type="slidenum">
              <a:rPr lang="en-US" smtClean="0"/>
              <a:pPr>
                <a:defRPr/>
              </a:pPr>
              <a:t>38</a:t>
            </a:fld>
            <a:endParaRPr lang="en-US"/>
          </a:p>
        </p:txBody>
      </p:sp>
      <p:sp>
        <p:nvSpPr>
          <p:cNvPr id="2" name="Title 1">
            <a:extLst>
              <a:ext uri="{FF2B5EF4-FFF2-40B4-BE49-F238E27FC236}">
                <a16:creationId xmlns:a16="http://schemas.microsoft.com/office/drawing/2014/main" id="{AAF31BF2-8BBA-4AB9-B05B-0A1531E6655F}"/>
              </a:ext>
            </a:extLst>
          </p:cNvPr>
          <p:cNvSpPr>
            <a:spLocks noGrp="1"/>
          </p:cNvSpPr>
          <p:nvPr>
            <p:ph type="title"/>
          </p:nvPr>
        </p:nvSpPr>
        <p:spPr>
          <a:xfrm>
            <a:off x="381000" y="184335"/>
            <a:ext cx="6858000" cy="806265"/>
          </a:xfrm>
        </p:spPr>
        <p:txBody>
          <a:bodyPr/>
          <a:lstStyle/>
          <a:p>
            <a:pPr algn="l"/>
            <a:r>
              <a:rPr lang="en-US" sz="3600" dirty="0"/>
              <a:t>DNA damage &amp; repair perspective</a:t>
            </a:r>
            <a:endParaRPr lang="en-SG" sz="3600" dirty="0"/>
          </a:p>
        </p:txBody>
      </p:sp>
      <p:sp>
        <p:nvSpPr>
          <p:cNvPr id="16" name="TextBox 15">
            <a:extLst>
              <a:ext uri="{FF2B5EF4-FFF2-40B4-BE49-F238E27FC236}">
                <a16:creationId xmlns:a16="http://schemas.microsoft.com/office/drawing/2014/main" id="{BD51E73F-7BC6-48FD-BC29-4B6A06D0694F}"/>
              </a:ext>
            </a:extLst>
          </p:cNvPr>
          <p:cNvSpPr txBox="1"/>
          <p:nvPr/>
        </p:nvSpPr>
        <p:spPr>
          <a:xfrm>
            <a:off x="416169" y="1066800"/>
            <a:ext cx="4648200" cy="1908215"/>
          </a:xfrm>
          <a:prstGeom prst="rect">
            <a:avLst/>
          </a:prstGeom>
          <a:noFill/>
        </p:spPr>
        <p:txBody>
          <a:bodyPr wrap="square" rtlCol="0">
            <a:spAutoFit/>
          </a:bodyPr>
          <a:lstStyle/>
          <a:p>
            <a:r>
              <a:rPr lang="en-US" sz="2000" dirty="0"/>
              <a:t>Yeast and in-vitro experiments show that the duplication signature in yeast Top2 mutants occurs because the mutated Top2 cannot re-ligate after nicking</a:t>
            </a:r>
          </a:p>
          <a:p>
            <a:endParaRPr lang="en-US" sz="2000" dirty="0"/>
          </a:p>
          <a:p>
            <a:endParaRPr lang="en-SG" dirty="0"/>
          </a:p>
        </p:txBody>
      </p:sp>
      <p:cxnSp>
        <p:nvCxnSpPr>
          <p:cNvPr id="21" name="Straight Arrow Connector 20">
            <a:extLst>
              <a:ext uri="{FF2B5EF4-FFF2-40B4-BE49-F238E27FC236}">
                <a16:creationId xmlns:a16="http://schemas.microsoft.com/office/drawing/2014/main" id="{87F5C1F5-8E40-4F6B-9754-A210634BA763}"/>
              </a:ext>
            </a:extLst>
          </p:cNvPr>
          <p:cNvCxnSpPr>
            <a:cxnSpLocks/>
          </p:cNvCxnSpPr>
          <p:nvPr/>
        </p:nvCxnSpPr>
        <p:spPr>
          <a:xfrm>
            <a:off x="5105400" y="2438647"/>
            <a:ext cx="1219200" cy="6093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648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C8C8-95F4-41AC-B5A3-5FC378B94ECB}"/>
              </a:ext>
            </a:extLst>
          </p:cNvPr>
          <p:cNvSpPr>
            <a:spLocks noGrp="1"/>
          </p:cNvSpPr>
          <p:nvPr>
            <p:ph type="title"/>
          </p:nvPr>
        </p:nvSpPr>
        <p:spPr>
          <a:xfrm>
            <a:off x="609600" y="174624"/>
            <a:ext cx="9448800" cy="1143000"/>
          </a:xfrm>
        </p:spPr>
        <p:txBody>
          <a:bodyPr/>
          <a:lstStyle/>
          <a:p>
            <a:pPr algn="l"/>
            <a:r>
              <a:rPr lang="en-US" sz="3600" dirty="0"/>
              <a:t>DNA damage &amp; repair perspective</a:t>
            </a:r>
            <a:endParaRPr lang="en-SG" sz="3600" dirty="0"/>
          </a:p>
        </p:txBody>
      </p:sp>
      <p:sp>
        <p:nvSpPr>
          <p:cNvPr id="3" name="Slide Number Placeholder 2">
            <a:extLst>
              <a:ext uri="{FF2B5EF4-FFF2-40B4-BE49-F238E27FC236}">
                <a16:creationId xmlns:a16="http://schemas.microsoft.com/office/drawing/2014/main" id="{2E12180A-380E-4B58-BF15-3B475C3948C2}"/>
              </a:ext>
            </a:extLst>
          </p:cNvPr>
          <p:cNvSpPr>
            <a:spLocks noGrp="1"/>
          </p:cNvSpPr>
          <p:nvPr>
            <p:ph type="sldNum" sz="quarter" idx="12"/>
          </p:nvPr>
        </p:nvSpPr>
        <p:spPr/>
        <p:txBody>
          <a:bodyPr/>
          <a:lstStyle/>
          <a:p>
            <a:pPr>
              <a:defRPr/>
            </a:pPr>
            <a:fld id="{47EB465D-2B07-4782-9D38-CDF7B0E66DA7}" type="slidenum">
              <a:rPr lang="en-US" smtClean="0"/>
              <a:pPr>
                <a:defRPr/>
              </a:pPr>
              <a:t>39</a:t>
            </a:fld>
            <a:endParaRPr lang="en-US" dirty="0"/>
          </a:p>
        </p:txBody>
      </p:sp>
      <p:sp>
        <p:nvSpPr>
          <p:cNvPr id="13" name="TextBox 12">
            <a:extLst>
              <a:ext uri="{FF2B5EF4-FFF2-40B4-BE49-F238E27FC236}">
                <a16:creationId xmlns:a16="http://schemas.microsoft.com/office/drawing/2014/main" id="{A368394F-E50E-4582-A7B1-DAAF8A1AB97D}"/>
              </a:ext>
            </a:extLst>
          </p:cNvPr>
          <p:cNvSpPr txBox="1"/>
          <p:nvPr/>
        </p:nvSpPr>
        <p:spPr>
          <a:xfrm>
            <a:off x="609600" y="1165496"/>
            <a:ext cx="10096500" cy="830997"/>
          </a:xfrm>
          <a:prstGeom prst="rect">
            <a:avLst/>
          </a:prstGeom>
          <a:noFill/>
        </p:spPr>
        <p:txBody>
          <a:bodyPr wrap="square" rtlCol="0">
            <a:spAutoFit/>
          </a:bodyPr>
          <a:lstStyle/>
          <a:p>
            <a:r>
              <a:rPr lang="en-US" sz="2400" dirty="0"/>
              <a:t>We think duplications due to human TOP2A K743N arise from the same processes as duplications due to yeast Top2 mutants</a:t>
            </a:r>
            <a:endParaRPr lang="en-SG" sz="2400" dirty="0"/>
          </a:p>
        </p:txBody>
      </p:sp>
      <p:grpSp>
        <p:nvGrpSpPr>
          <p:cNvPr id="5" name="Group 4">
            <a:extLst>
              <a:ext uri="{FF2B5EF4-FFF2-40B4-BE49-F238E27FC236}">
                <a16:creationId xmlns:a16="http://schemas.microsoft.com/office/drawing/2014/main" id="{6C343DAC-F7B1-4299-A241-7262FE502715}"/>
              </a:ext>
            </a:extLst>
          </p:cNvPr>
          <p:cNvGrpSpPr/>
          <p:nvPr/>
        </p:nvGrpSpPr>
        <p:grpSpPr>
          <a:xfrm>
            <a:off x="627442" y="2502928"/>
            <a:ext cx="7492552" cy="2842583"/>
            <a:chOff x="609600" y="2502928"/>
            <a:chExt cx="7492552" cy="2842583"/>
          </a:xfrm>
        </p:grpSpPr>
        <p:pic>
          <p:nvPicPr>
            <p:cNvPr id="32" name="Picture 31">
              <a:extLst>
                <a:ext uri="{FF2B5EF4-FFF2-40B4-BE49-F238E27FC236}">
                  <a16:creationId xmlns:a16="http://schemas.microsoft.com/office/drawing/2014/main" id="{02AEF589-9A65-4C01-A71A-1C35C94BCA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812" t="39837" r="4665" b="30669"/>
            <a:stretch/>
          </p:blipFill>
          <p:spPr bwMode="auto">
            <a:xfrm>
              <a:off x="1513719" y="4648806"/>
              <a:ext cx="6217580" cy="696705"/>
            </a:xfrm>
            <a:prstGeom prst="rect">
              <a:avLst/>
            </a:prstGeom>
            <a:noFill/>
            <a:ln>
              <a:no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A850B6A2-2734-47B7-92EE-A2C0E0A6A610}"/>
                </a:ext>
              </a:extLst>
            </p:cNvPr>
            <p:cNvGrpSpPr/>
            <p:nvPr/>
          </p:nvGrpSpPr>
          <p:grpSpPr>
            <a:xfrm>
              <a:off x="609600" y="2502928"/>
              <a:ext cx="7492552" cy="2372927"/>
              <a:chOff x="609600" y="2502928"/>
              <a:chExt cx="7492552" cy="2372927"/>
            </a:xfrm>
          </p:grpSpPr>
          <p:sp>
            <p:nvSpPr>
              <p:cNvPr id="15" name="TextBox 14">
                <a:extLst>
                  <a:ext uri="{FF2B5EF4-FFF2-40B4-BE49-F238E27FC236}">
                    <a16:creationId xmlns:a16="http://schemas.microsoft.com/office/drawing/2014/main" id="{69009C94-A71B-47D6-81A3-8CD738E330D4}"/>
                  </a:ext>
                </a:extLst>
              </p:cNvPr>
              <p:cNvSpPr txBox="1"/>
              <p:nvPr/>
            </p:nvSpPr>
            <p:spPr>
              <a:xfrm>
                <a:off x="609600" y="3152206"/>
                <a:ext cx="3432174" cy="646331"/>
              </a:xfrm>
              <a:prstGeom prst="rect">
                <a:avLst/>
              </a:prstGeom>
              <a:noFill/>
            </p:spPr>
            <p:txBody>
              <a:bodyPr wrap="square">
                <a:spAutoFit/>
              </a:bodyPr>
              <a:lstStyle/>
              <a:p>
                <a:pPr lvl="1" algn="ctr"/>
                <a:r>
                  <a:rPr lang="en-US" dirty="0"/>
                  <a:t>E.g. CATG → CAT</a:t>
                </a:r>
                <a:r>
                  <a:rPr lang="en-US" u="sng" dirty="0">
                    <a:solidFill>
                      <a:srgbClr val="FF0000"/>
                    </a:solidFill>
                  </a:rPr>
                  <a:t>AT</a:t>
                </a:r>
                <a:r>
                  <a:rPr lang="en-US" dirty="0"/>
                  <a:t>G</a:t>
                </a:r>
              </a:p>
              <a:p>
                <a:pPr lvl="1" algn="ctr"/>
                <a:r>
                  <a:rPr lang="en-US" dirty="0"/>
                  <a:t>(2 base-pair duplication)</a:t>
                </a:r>
                <a:endParaRPr lang="en-SG" dirty="0"/>
              </a:p>
            </p:txBody>
          </p:sp>
          <p:sp>
            <p:nvSpPr>
              <p:cNvPr id="16" name="TextBox 15">
                <a:extLst>
                  <a:ext uri="{FF2B5EF4-FFF2-40B4-BE49-F238E27FC236}">
                    <a16:creationId xmlns:a16="http://schemas.microsoft.com/office/drawing/2014/main" id="{CF1B6196-B4D1-43C3-BB45-DBD036A8BCEB}"/>
                  </a:ext>
                </a:extLst>
              </p:cNvPr>
              <p:cNvSpPr txBox="1"/>
              <p:nvPr/>
            </p:nvSpPr>
            <p:spPr>
              <a:xfrm>
                <a:off x="2028034" y="2502928"/>
                <a:ext cx="3103507" cy="646331"/>
              </a:xfrm>
              <a:prstGeom prst="rect">
                <a:avLst/>
              </a:prstGeom>
              <a:noFill/>
            </p:spPr>
            <p:txBody>
              <a:bodyPr wrap="square">
                <a:spAutoFit/>
              </a:bodyPr>
              <a:lstStyle/>
              <a:p>
                <a:pPr lvl="1"/>
                <a:r>
                  <a:rPr lang="en-US" dirty="0"/>
                  <a:t>E.g. ACATG  → ACAT</a:t>
                </a:r>
                <a:r>
                  <a:rPr lang="en-US" u="sng" dirty="0">
                    <a:solidFill>
                      <a:srgbClr val="FF0000"/>
                    </a:solidFill>
                  </a:rPr>
                  <a:t>CAT</a:t>
                </a:r>
                <a:r>
                  <a:rPr lang="en-US" dirty="0"/>
                  <a:t>G</a:t>
                </a:r>
              </a:p>
              <a:p>
                <a:pPr lvl="1"/>
                <a:r>
                  <a:rPr lang="en-US" dirty="0"/>
                  <a:t>(3 base-pair duplication)</a:t>
                </a:r>
              </a:p>
            </p:txBody>
          </p:sp>
          <p:sp>
            <p:nvSpPr>
              <p:cNvPr id="18" name="TextBox 17">
                <a:extLst>
                  <a:ext uri="{FF2B5EF4-FFF2-40B4-BE49-F238E27FC236}">
                    <a16:creationId xmlns:a16="http://schemas.microsoft.com/office/drawing/2014/main" id="{0AB3FB15-D800-4C07-B44B-DB56F4799A07}"/>
                  </a:ext>
                </a:extLst>
              </p:cNvPr>
              <p:cNvSpPr txBox="1"/>
              <p:nvPr/>
            </p:nvSpPr>
            <p:spPr>
              <a:xfrm>
                <a:off x="4529890" y="2840879"/>
                <a:ext cx="3572262" cy="646331"/>
              </a:xfrm>
              <a:prstGeom prst="rect">
                <a:avLst/>
              </a:prstGeom>
              <a:noFill/>
            </p:spPr>
            <p:txBody>
              <a:bodyPr wrap="square">
                <a:spAutoFit/>
              </a:bodyPr>
              <a:lstStyle/>
              <a:p>
                <a:pPr lvl="1" algn="ctr"/>
                <a:r>
                  <a:rPr lang="en-US" dirty="0"/>
                  <a:t>E.g. CGATAC → CGATA</a:t>
                </a:r>
                <a:r>
                  <a:rPr lang="en-US" u="sng" dirty="0">
                    <a:solidFill>
                      <a:srgbClr val="FF0000"/>
                    </a:solidFill>
                  </a:rPr>
                  <a:t>GATA</a:t>
                </a:r>
                <a:r>
                  <a:rPr lang="en-US" dirty="0"/>
                  <a:t>G</a:t>
                </a:r>
              </a:p>
              <a:p>
                <a:pPr lvl="1" algn="ctr"/>
                <a:r>
                  <a:rPr lang="en-US" dirty="0"/>
                  <a:t>(4 base-pair duplication)</a:t>
                </a:r>
                <a:endParaRPr lang="en-SG" dirty="0"/>
              </a:p>
            </p:txBody>
          </p:sp>
          <p:cxnSp>
            <p:nvCxnSpPr>
              <p:cNvPr id="17" name="Straight Arrow Connector 16">
                <a:extLst>
                  <a:ext uri="{FF2B5EF4-FFF2-40B4-BE49-F238E27FC236}">
                    <a16:creationId xmlns:a16="http://schemas.microsoft.com/office/drawing/2014/main" id="{5D1C7BED-3C42-43A9-B747-456914957177}"/>
                  </a:ext>
                </a:extLst>
              </p:cNvPr>
              <p:cNvCxnSpPr>
                <a:cxnSpLocks/>
              </p:cNvCxnSpPr>
              <p:nvPr/>
            </p:nvCxnSpPr>
            <p:spPr>
              <a:xfrm>
                <a:off x="2569745" y="3736425"/>
                <a:ext cx="1502778" cy="11394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F48AFC-540C-4F87-B522-1A98914D2C17}"/>
                  </a:ext>
                </a:extLst>
              </p:cNvPr>
              <p:cNvCxnSpPr>
                <a:cxnSpLocks/>
              </p:cNvCxnSpPr>
              <p:nvPr/>
            </p:nvCxnSpPr>
            <p:spPr>
              <a:xfrm>
                <a:off x="4029801" y="3164044"/>
                <a:ext cx="761442" cy="15110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27247A-028F-47FB-9CCC-0CA8F3F1F155}"/>
                  </a:ext>
                </a:extLst>
              </p:cNvPr>
              <p:cNvCxnSpPr>
                <a:cxnSpLocks/>
              </p:cNvCxnSpPr>
              <p:nvPr/>
            </p:nvCxnSpPr>
            <p:spPr>
              <a:xfrm flipH="1">
                <a:off x="5422008" y="3420608"/>
                <a:ext cx="806674" cy="1123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sp>
        <p:nvSpPr>
          <p:cNvPr id="21" name="TextBox 20">
            <a:extLst>
              <a:ext uri="{FF2B5EF4-FFF2-40B4-BE49-F238E27FC236}">
                <a16:creationId xmlns:a16="http://schemas.microsoft.com/office/drawing/2014/main" id="{BFD996E8-F41D-4D82-8B81-3346F52CEA18}"/>
              </a:ext>
            </a:extLst>
          </p:cNvPr>
          <p:cNvSpPr txBox="1"/>
          <p:nvPr/>
        </p:nvSpPr>
        <p:spPr>
          <a:xfrm>
            <a:off x="8340877" y="1960912"/>
            <a:ext cx="3346700" cy="4154984"/>
          </a:xfrm>
          <a:prstGeom prst="rect">
            <a:avLst/>
          </a:prstGeom>
          <a:solidFill>
            <a:schemeClr val="bg1"/>
          </a:solidFill>
          <a:effectLst>
            <a:outerShdw blurRad="50800" dist="152400" dir="2700000" algn="tl" rotWithShape="0">
              <a:prstClr val="black">
                <a:alpha val="40000"/>
              </a:prstClr>
            </a:outerShdw>
          </a:effectLst>
        </p:spPr>
        <p:txBody>
          <a:bodyPr wrap="square" rtlCol="0">
            <a:spAutoFit/>
          </a:bodyPr>
          <a:lstStyle/>
          <a:p>
            <a:r>
              <a:rPr lang="en-US" sz="2400" dirty="0"/>
              <a:t>Human K43N tumors have deletions that yeast Top2 mutants do </a:t>
            </a:r>
            <a:r>
              <a:rPr lang="en-US" sz="2400"/>
              <a:t>not have</a:t>
            </a:r>
            <a:endParaRPr lang="en-US" sz="2400" dirty="0"/>
          </a:p>
          <a:p>
            <a:endParaRPr lang="en-US" sz="2400" dirty="0"/>
          </a:p>
          <a:p>
            <a:r>
              <a:rPr lang="en-US" sz="2400" dirty="0"/>
              <a:t>Hypothesis: deletions due to human TOP2A K743N stem from repair by theta-mediated end joining – a pathway yeast do not have</a:t>
            </a:r>
            <a:endParaRPr lang="en-SG" sz="2400" dirty="0"/>
          </a:p>
        </p:txBody>
      </p:sp>
      <p:grpSp>
        <p:nvGrpSpPr>
          <p:cNvPr id="12" name="Group 11">
            <a:extLst>
              <a:ext uri="{FF2B5EF4-FFF2-40B4-BE49-F238E27FC236}">
                <a16:creationId xmlns:a16="http://schemas.microsoft.com/office/drawing/2014/main" id="{6735068D-65F5-46EB-B820-68274FE6BD45}"/>
              </a:ext>
            </a:extLst>
          </p:cNvPr>
          <p:cNvGrpSpPr/>
          <p:nvPr/>
        </p:nvGrpSpPr>
        <p:grpSpPr>
          <a:xfrm>
            <a:off x="533400" y="4705282"/>
            <a:ext cx="7944841" cy="2031941"/>
            <a:chOff x="533400" y="4705282"/>
            <a:chExt cx="7944841" cy="2031941"/>
          </a:xfrm>
        </p:grpSpPr>
        <p:sp>
          <p:nvSpPr>
            <p:cNvPr id="9" name="TextBox 8">
              <a:extLst>
                <a:ext uri="{FF2B5EF4-FFF2-40B4-BE49-F238E27FC236}">
                  <a16:creationId xmlns:a16="http://schemas.microsoft.com/office/drawing/2014/main" id="{9A23152F-822B-4470-B32A-8D4F3D8B3FEE}"/>
                </a:ext>
              </a:extLst>
            </p:cNvPr>
            <p:cNvSpPr txBox="1"/>
            <p:nvPr/>
          </p:nvSpPr>
          <p:spPr>
            <a:xfrm>
              <a:off x="533400" y="6090892"/>
              <a:ext cx="3822708" cy="646331"/>
            </a:xfrm>
            <a:prstGeom prst="rect">
              <a:avLst/>
            </a:prstGeom>
            <a:noFill/>
          </p:spPr>
          <p:txBody>
            <a:bodyPr wrap="square">
              <a:spAutoFit/>
            </a:bodyPr>
            <a:lstStyle/>
            <a:p>
              <a:pPr lvl="1" algn="ctr"/>
              <a:r>
                <a:rPr lang="en-US" dirty="0"/>
                <a:t>Deletions of ≥ 2 base pairs</a:t>
              </a:r>
            </a:p>
            <a:p>
              <a:pPr lvl="1" algn="ctr"/>
              <a:r>
                <a:rPr lang="en-US" dirty="0"/>
                <a:t> </a:t>
              </a:r>
              <a:endParaRPr lang="en-SG" dirty="0"/>
            </a:p>
          </p:txBody>
        </p:sp>
        <p:sp>
          <p:nvSpPr>
            <p:cNvPr id="10" name="TextBox 9">
              <a:extLst>
                <a:ext uri="{FF2B5EF4-FFF2-40B4-BE49-F238E27FC236}">
                  <a16:creationId xmlns:a16="http://schemas.microsoft.com/office/drawing/2014/main" id="{21344C88-788D-4832-BC1A-0F3BF1BF5270}"/>
                </a:ext>
              </a:extLst>
            </p:cNvPr>
            <p:cNvSpPr txBox="1"/>
            <p:nvPr/>
          </p:nvSpPr>
          <p:spPr>
            <a:xfrm>
              <a:off x="5131541" y="5838658"/>
              <a:ext cx="3346700" cy="646331"/>
            </a:xfrm>
            <a:prstGeom prst="rect">
              <a:avLst/>
            </a:prstGeom>
            <a:noFill/>
          </p:spPr>
          <p:txBody>
            <a:bodyPr wrap="square">
              <a:spAutoFit/>
            </a:bodyPr>
            <a:lstStyle/>
            <a:p>
              <a:pPr lvl="1" algn="ctr"/>
              <a:r>
                <a:rPr lang="en-US" dirty="0"/>
                <a:t>Deletions of ≥ 2 base pairs,</a:t>
              </a:r>
            </a:p>
            <a:p>
              <a:pPr lvl="1" algn="ctr"/>
              <a:r>
                <a:rPr lang="en-US" dirty="0"/>
                <a:t>with microhomology</a:t>
              </a:r>
              <a:endParaRPr lang="en-SG" dirty="0"/>
            </a:p>
          </p:txBody>
        </p:sp>
        <p:sp>
          <p:nvSpPr>
            <p:cNvPr id="22" name="Arrow: Down 21">
              <a:extLst>
                <a:ext uri="{FF2B5EF4-FFF2-40B4-BE49-F238E27FC236}">
                  <a16:creationId xmlns:a16="http://schemas.microsoft.com/office/drawing/2014/main" id="{57749F55-4EA6-4E86-8D4E-AEDCE2954B32}"/>
                </a:ext>
              </a:extLst>
            </p:cNvPr>
            <p:cNvSpPr/>
            <p:nvPr/>
          </p:nvSpPr>
          <p:spPr>
            <a:xfrm flipV="1">
              <a:off x="3272977" y="5563126"/>
              <a:ext cx="265923" cy="311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Arrow: Down 22">
              <a:extLst>
                <a:ext uri="{FF2B5EF4-FFF2-40B4-BE49-F238E27FC236}">
                  <a16:creationId xmlns:a16="http://schemas.microsoft.com/office/drawing/2014/main" id="{C424EAA6-7806-4877-BED0-EF77D89629D1}"/>
                </a:ext>
              </a:extLst>
            </p:cNvPr>
            <p:cNvSpPr/>
            <p:nvPr/>
          </p:nvSpPr>
          <p:spPr>
            <a:xfrm flipV="1">
              <a:off x="6896606" y="5517777"/>
              <a:ext cx="265923" cy="311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Down 26">
              <a:extLst>
                <a:ext uri="{FF2B5EF4-FFF2-40B4-BE49-F238E27FC236}">
                  <a16:creationId xmlns:a16="http://schemas.microsoft.com/office/drawing/2014/main" id="{0C819E54-01C5-4F9F-876A-DCCA2EB891B6}"/>
                </a:ext>
              </a:extLst>
            </p:cNvPr>
            <p:cNvSpPr/>
            <p:nvPr/>
          </p:nvSpPr>
          <p:spPr>
            <a:xfrm flipV="1">
              <a:off x="2665962" y="5563126"/>
              <a:ext cx="265923" cy="311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Down 27">
              <a:extLst>
                <a:ext uri="{FF2B5EF4-FFF2-40B4-BE49-F238E27FC236}">
                  <a16:creationId xmlns:a16="http://schemas.microsoft.com/office/drawing/2014/main" id="{F3EF4ABA-457E-41E7-9871-1228BA3CE9EC}"/>
                </a:ext>
              </a:extLst>
            </p:cNvPr>
            <p:cNvSpPr/>
            <p:nvPr/>
          </p:nvSpPr>
          <p:spPr>
            <a:xfrm flipV="1">
              <a:off x="2079303" y="5563126"/>
              <a:ext cx="265923" cy="311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Arrow: Down 28">
              <a:extLst>
                <a:ext uri="{FF2B5EF4-FFF2-40B4-BE49-F238E27FC236}">
                  <a16:creationId xmlns:a16="http://schemas.microsoft.com/office/drawing/2014/main" id="{96AC4F40-7FF5-4C2C-872F-505F8E5621A0}"/>
                </a:ext>
              </a:extLst>
            </p:cNvPr>
            <p:cNvSpPr/>
            <p:nvPr/>
          </p:nvSpPr>
          <p:spPr>
            <a:xfrm flipV="1">
              <a:off x="1458229" y="5563126"/>
              <a:ext cx="265923" cy="311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3F5370DB-3D7D-4D4A-B643-0DC735716433}"/>
                </a:ext>
              </a:extLst>
            </p:cNvPr>
            <p:cNvSpPr/>
            <p:nvPr/>
          </p:nvSpPr>
          <p:spPr>
            <a:xfrm>
              <a:off x="3238412" y="4705283"/>
              <a:ext cx="370738" cy="741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C53481CB-BF93-48E7-8B37-C735031477CA}"/>
                </a:ext>
              </a:extLst>
            </p:cNvPr>
            <p:cNvSpPr/>
            <p:nvPr/>
          </p:nvSpPr>
          <p:spPr>
            <a:xfrm>
              <a:off x="2629746" y="4920421"/>
              <a:ext cx="370738" cy="5659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6D2BA06F-4095-4284-B345-A8D788E556BB}"/>
                </a:ext>
              </a:extLst>
            </p:cNvPr>
            <p:cNvSpPr/>
            <p:nvPr/>
          </p:nvSpPr>
          <p:spPr>
            <a:xfrm>
              <a:off x="2105775" y="4895553"/>
              <a:ext cx="227362" cy="5602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726468AF-092D-49DA-B96B-99C83D953B6C}"/>
                </a:ext>
              </a:extLst>
            </p:cNvPr>
            <p:cNvSpPr/>
            <p:nvPr/>
          </p:nvSpPr>
          <p:spPr>
            <a:xfrm>
              <a:off x="1468684" y="4882385"/>
              <a:ext cx="227362" cy="5602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2618FF1A-8F52-463E-B5C9-A11436FD3B74}"/>
                </a:ext>
              </a:extLst>
            </p:cNvPr>
            <p:cNvSpPr/>
            <p:nvPr/>
          </p:nvSpPr>
          <p:spPr>
            <a:xfrm>
              <a:off x="6324600" y="4705282"/>
              <a:ext cx="1400483" cy="741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75715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363" t="13952" r="25633" b="-974"/>
          <a:stretch/>
        </p:blipFill>
        <p:spPr>
          <a:xfrm>
            <a:off x="201168" y="1673352"/>
            <a:ext cx="3429000" cy="408736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b="37360"/>
          <a:stretch/>
        </p:blipFill>
        <p:spPr>
          <a:xfrm>
            <a:off x="3962400" y="1524000"/>
            <a:ext cx="4074183" cy="2560320"/>
          </a:xfrm>
          <a:prstGeom prst="rect">
            <a:avLst/>
          </a:prstGeom>
        </p:spPr>
      </p:pic>
      <p:pic>
        <p:nvPicPr>
          <p:cNvPr id="2050" name="Picture 2" descr="https://lh6.googleusercontent.com/ZwRf1w_l14R8RSKgPGX4Xca2Mx-BXSJD3xdU-W7xqgfcLgOOaOfo6AO4fmMQQMHDCylgq6gP5o-QegZCgTw-mvKTqsJ6cSYFrxSGdT8XtnMhZGwNyNL5QitNYr6WPaCnTpek0R1JGsM"/>
          <p:cNvPicPr>
            <a:picLocks noChangeAspect="1" noChangeArrowheads="1"/>
          </p:cNvPicPr>
          <p:nvPr/>
        </p:nvPicPr>
        <p:blipFill rotWithShape="1">
          <a:blip r:embed="rId5">
            <a:extLst>
              <a:ext uri="{28A0092B-C50C-407E-A947-70E740481C1C}">
                <a14:useLocalDpi xmlns:a14="http://schemas.microsoft.com/office/drawing/2010/main" val="0"/>
              </a:ext>
            </a:extLst>
          </a:blip>
          <a:srcRect l="17219" t="12592" r="49061" b="53653"/>
          <a:stretch/>
        </p:blipFill>
        <p:spPr bwMode="auto">
          <a:xfrm>
            <a:off x="2154936" y="3651173"/>
            <a:ext cx="5138928" cy="30608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a:t>
            </a:fld>
            <a:endParaRPr lang="en-US"/>
          </a:p>
        </p:txBody>
      </p:sp>
      <p:sp>
        <p:nvSpPr>
          <p:cNvPr id="11" name="Title 1"/>
          <p:cNvSpPr>
            <a:spLocks noGrp="1"/>
          </p:cNvSpPr>
          <p:nvPr>
            <p:ph type="title"/>
          </p:nvPr>
        </p:nvSpPr>
        <p:spPr>
          <a:xfrm>
            <a:off x="381000" y="0"/>
            <a:ext cx="10591800" cy="1143000"/>
          </a:xfrm>
        </p:spPr>
        <p:txBody>
          <a:bodyPr>
            <a:normAutofit fontScale="90000"/>
          </a:bodyPr>
          <a:lstStyle/>
          <a:p>
            <a:pPr algn="l"/>
            <a:r>
              <a:rPr lang="en-US" sz="3600"/>
              <a:t>Public </a:t>
            </a:r>
            <a:r>
              <a:rPr lang="en-US" sz="3600" dirty="0"/>
              <a:t>health: aristolochic acid (AA)</a:t>
            </a:r>
            <a:br>
              <a:rPr lang="en-US" sz="3600" dirty="0"/>
            </a:br>
            <a:r>
              <a:rPr lang="en-US" sz="3600" dirty="0"/>
              <a:t>AA occurs naturally in plants widely used as herbal medicine</a:t>
            </a:r>
          </a:p>
        </p:txBody>
      </p:sp>
      <p:pic>
        <p:nvPicPr>
          <p:cNvPr id="14" name="Picture 13"/>
          <p:cNvPicPr>
            <a:picLocks noChangeAspect="1"/>
          </p:cNvPicPr>
          <p:nvPr/>
        </p:nvPicPr>
        <p:blipFill rotWithShape="1">
          <a:blip r:embed="rId6"/>
          <a:srcRect l="10383"/>
          <a:stretch/>
        </p:blipFill>
        <p:spPr>
          <a:xfrm>
            <a:off x="5437634" y="3590895"/>
            <a:ext cx="3124200" cy="3486210"/>
          </a:xfrm>
          <a:prstGeom prst="rect">
            <a:avLst/>
          </a:prstGeom>
        </p:spPr>
      </p:pic>
      <p:sp>
        <p:nvSpPr>
          <p:cNvPr id="6" name="TextBox 5"/>
          <p:cNvSpPr txBox="1"/>
          <p:nvPr/>
        </p:nvSpPr>
        <p:spPr>
          <a:xfrm>
            <a:off x="-1447800" y="2590800"/>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b="44962"/>
          <a:stretch/>
        </p:blipFill>
        <p:spPr>
          <a:xfrm>
            <a:off x="8036583" y="3082774"/>
            <a:ext cx="4035552" cy="2406831"/>
          </a:xfrm>
          <a:prstGeom prst="rect">
            <a:avLst/>
          </a:prstGeom>
        </p:spPr>
      </p:pic>
    </p:spTree>
    <p:extLst>
      <p:ext uri="{BB962C8B-B14F-4D97-AF65-F5344CB8AC3E}">
        <p14:creationId xmlns:p14="http://schemas.microsoft.com/office/powerpoint/2010/main" val="548842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D1E5-FF31-47C7-98CB-D55819A83AA2}"/>
              </a:ext>
            </a:extLst>
          </p:cNvPr>
          <p:cNvSpPr>
            <a:spLocks noGrp="1"/>
          </p:cNvSpPr>
          <p:nvPr>
            <p:ph type="title"/>
          </p:nvPr>
        </p:nvSpPr>
        <p:spPr>
          <a:xfrm>
            <a:off x="381000" y="143451"/>
            <a:ext cx="9220200" cy="1143000"/>
          </a:xfrm>
        </p:spPr>
        <p:txBody>
          <a:bodyPr/>
          <a:lstStyle/>
          <a:p>
            <a:pPr algn="l"/>
            <a:r>
              <a:rPr lang="en-US" sz="3600" dirty="0"/>
              <a:t>2 sequence motifs associated with duplications and deletions in K743N tumors </a:t>
            </a:r>
            <a:endParaRPr lang="en-SG" sz="3600" dirty="0"/>
          </a:p>
        </p:txBody>
      </p:sp>
      <p:sp>
        <p:nvSpPr>
          <p:cNvPr id="3" name="Slide Number Placeholder 2">
            <a:extLst>
              <a:ext uri="{FF2B5EF4-FFF2-40B4-BE49-F238E27FC236}">
                <a16:creationId xmlns:a16="http://schemas.microsoft.com/office/drawing/2014/main" id="{AAC0F70D-5BBC-4967-888F-691EDAEE1BDA}"/>
              </a:ext>
            </a:extLst>
          </p:cNvPr>
          <p:cNvSpPr>
            <a:spLocks noGrp="1"/>
          </p:cNvSpPr>
          <p:nvPr>
            <p:ph type="sldNum" sz="quarter" idx="12"/>
          </p:nvPr>
        </p:nvSpPr>
        <p:spPr>
          <a:xfrm>
            <a:off x="8737600" y="6356351"/>
            <a:ext cx="2844800" cy="365125"/>
          </a:xfrm>
        </p:spPr>
        <p:txBody>
          <a:bodyPr/>
          <a:lstStyle/>
          <a:p>
            <a:pPr>
              <a:defRPr/>
            </a:pPr>
            <a:fld id="{47EB465D-2B07-4782-9D38-CDF7B0E66DA7}" type="slidenum">
              <a:rPr lang="en-US" smtClean="0"/>
              <a:pPr>
                <a:defRPr/>
              </a:pPr>
              <a:t>40</a:t>
            </a:fld>
            <a:endParaRPr lang="en-US"/>
          </a:p>
        </p:txBody>
      </p:sp>
      <p:grpSp>
        <p:nvGrpSpPr>
          <p:cNvPr id="11" name="Group 10">
            <a:extLst>
              <a:ext uri="{FF2B5EF4-FFF2-40B4-BE49-F238E27FC236}">
                <a16:creationId xmlns:a16="http://schemas.microsoft.com/office/drawing/2014/main" id="{E0F8F253-9D0C-4629-B7F9-D1EBB09B8A2A}"/>
              </a:ext>
            </a:extLst>
          </p:cNvPr>
          <p:cNvGrpSpPr/>
          <p:nvPr/>
        </p:nvGrpSpPr>
        <p:grpSpPr>
          <a:xfrm>
            <a:off x="3021085" y="1981201"/>
            <a:ext cx="2922515" cy="2276446"/>
            <a:chOff x="2376170" y="2057400"/>
            <a:chExt cx="2620506" cy="1776738"/>
          </a:xfrm>
        </p:grpSpPr>
        <p:pic>
          <p:nvPicPr>
            <p:cNvPr id="16" name="Picture 15">
              <a:extLst>
                <a:ext uri="{FF2B5EF4-FFF2-40B4-BE49-F238E27FC236}">
                  <a16:creationId xmlns:a16="http://schemas.microsoft.com/office/drawing/2014/main" id="{64EC8924-F96A-4657-B1CA-4D241EC3B1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6170" y="2168442"/>
              <a:ext cx="2614930" cy="667385"/>
            </a:xfrm>
            <a:prstGeom prst="rect">
              <a:avLst/>
            </a:prstGeom>
            <a:noFill/>
            <a:ln>
              <a:noFill/>
            </a:ln>
          </p:spPr>
        </p:pic>
        <p:pic>
          <p:nvPicPr>
            <p:cNvPr id="20" name="Picture 19">
              <a:extLst>
                <a:ext uri="{FF2B5EF4-FFF2-40B4-BE49-F238E27FC236}">
                  <a16:creationId xmlns:a16="http://schemas.microsoft.com/office/drawing/2014/main" id="{405F1EEF-13F8-4F0A-8312-DB14872397B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5276" y="2949498"/>
              <a:ext cx="2311400" cy="669290"/>
            </a:xfrm>
            <a:prstGeom prst="rect">
              <a:avLst/>
            </a:prstGeom>
            <a:noFill/>
            <a:ln>
              <a:noFill/>
            </a:ln>
          </p:spPr>
        </p:pic>
        <p:sp>
          <p:nvSpPr>
            <p:cNvPr id="10" name="Rectangle 9">
              <a:extLst>
                <a:ext uri="{FF2B5EF4-FFF2-40B4-BE49-F238E27FC236}">
                  <a16:creationId xmlns:a16="http://schemas.microsoft.com/office/drawing/2014/main" id="{E62CA936-0E9C-4892-96AE-B125DE9473E7}"/>
                </a:ext>
              </a:extLst>
            </p:cNvPr>
            <p:cNvSpPr/>
            <p:nvPr/>
          </p:nvSpPr>
          <p:spPr>
            <a:xfrm>
              <a:off x="3670300" y="2057400"/>
              <a:ext cx="1155700" cy="1776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noFill/>
              </a:endParaRPr>
            </a:p>
          </p:txBody>
        </p:sp>
      </p:grpSp>
      <p:sp>
        <p:nvSpPr>
          <p:cNvPr id="27" name="TextBox 26">
            <a:extLst>
              <a:ext uri="{FF2B5EF4-FFF2-40B4-BE49-F238E27FC236}">
                <a16:creationId xmlns:a16="http://schemas.microsoft.com/office/drawing/2014/main" id="{553C9CAC-D9BB-4005-94DE-644B6229F572}"/>
              </a:ext>
            </a:extLst>
          </p:cNvPr>
          <p:cNvSpPr txBox="1"/>
          <p:nvPr/>
        </p:nvSpPr>
        <p:spPr>
          <a:xfrm>
            <a:off x="956706" y="2357878"/>
            <a:ext cx="2057400" cy="400110"/>
          </a:xfrm>
          <a:prstGeom prst="rect">
            <a:avLst/>
          </a:prstGeom>
          <a:noFill/>
        </p:spPr>
        <p:txBody>
          <a:bodyPr wrap="square" rtlCol="0">
            <a:spAutoFit/>
          </a:bodyPr>
          <a:lstStyle/>
          <a:p>
            <a:r>
              <a:rPr lang="en-US" sz="2000" b="1" dirty="0"/>
              <a:t>Duplications</a:t>
            </a:r>
            <a:endParaRPr lang="en-SG" sz="2000" b="1" dirty="0"/>
          </a:p>
        </p:txBody>
      </p:sp>
      <p:sp>
        <p:nvSpPr>
          <p:cNvPr id="28" name="Arrow: Right 27">
            <a:extLst>
              <a:ext uri="{FF2B5EF4-FFF2-40B4-BE49-F238E27FC236}">
                <a16:creationId xmlns:a16="http://schemas.microsoft.com/office/drawing/2014/main" id="{646F3EB3-1D50-475C-A97F-A2889EF5D7F4}"/>
              </a:ext>
            </a:extLst>
          </p:cNvPr>
          <p:cNvSpPr/>
          <p:nvPr/>
        </p:nvSpPr>
        <p:spPr>
          <a:xfrm>
            <a:off x="2469537" y="2458683"/>
            <a:ext cx="361201" cy="2286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6A6CA0A5-0EFF-4FBE-BFF8-02459183319A}"/>
              </a:ext>
            </a:extLst>
          </p:cNvPr>
          <p:cNvSpPr txBox="1"/>
          <p:nvPr/>
        </p:nvSpPr>
        <p:spPr>
          <a:xfrm>
            <a:off x="1261532" y="3429000"/>
            <a:ext cx="1208005" cy="400110"/>
          </a:xfrm>
          <a:prstGeom prst="rect">
            <a:avLst/>
          </a:prstGeom>
          <a:noFill/>
        </p:spPr>
        <p:txBody>
          <a:bodyPr wrap="square" rtlCol="0">
            <a:spAutoFit/>
          </a:bodyPr>
          <a:lstStyle/>
          <a:p>
            <a:r>
              <a:rPr lang="en-US" sz="2000" b="1" dirty="0">
                <a:latin typeface="+mj-lt"/>
              </a:rPr>
              <a:t>Deletions</a:t>
            </a:r>
            <a:endParaRPr lang="en-SG" sz="2000" b="1" dirty="0">
              <a:latin typeface="+mj-lt"/>
            </a:endParaRPr>
          </a:p>
        </p:txBody>
      </p:sp>
      <p:sp>
        <p:nvSpPr>
          <p:cNvPr id="34" name="Arrow: Right 33">
            <a:extLst>
              <a:ext uri="{FF2B5EF4-FFF2-40B4-BE49-F238E27FC236}">
                <a16:creationId xmlns:a16="http://schemas.microsoft.com/office/drawing/2014/main" id="{BF6AC424-4199-4AF4-BD56-FC0CAA0C54BB}"/>
              </a:ext>
            </a:extLst>
          </p:cNvPr>
          <p:cNvSpPr/>
          <p:nvPr/>
        </p:nvSpPr>
        <p:spPr>
          <a:xfrm>
            <a:off x="2574566" y="3552966"/>
            <a:ext cx="361201" cy="2286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5141E50F-F53E-46EC-8291-C6E2DB8C363E}"/>
              </a:ext>
            </a:extLst>
          </p:cNvPr>
          <p:cNvSpPr txBox="1"/>
          <p:nvPr/>
        </p:nvSpPr>
        <p:spPr>
          <a:xfrm>
            <a:off x="4267200" y="1482863"/>
            <a:ext cx="2057400" cy="400110"/>
          </a:xfrm>
          <a:prstGeom prst="rect">
            <a:avLst/>
          </a:prstGeom>
          <a:noFill/>
        </p:spPr>
        <p:txBody>
          <a:bodyPr wrap="square" rtlCol="0">
            <a:spAutoFit/>
          </a:bodyPr>
          <a:lstStyle/>
          <a:p>
            <a:r>
              <a:rPr lang="en-US" sz="2000" b="1" dirty="0"/>
              <a:t>K743N type 1</a:t>
            </a:r>
            <a:endParaRPr lang="en-SG" sz="2000" b="1" dirty="0"/>
          </a:p>
        </p:txBody>
      </p:sp>
      <p:grpSp>
        <p:nvGrpSpPr>
          <p:cNvPr id="29" name="Group 28">
            <a:extLst>
              <a:ext uri="{FF2B5EF4-FFF2-40B4-BE49-F238E27FC236}">
                <a16:creationId xmlns:a16="http://schemas.microsoft.com/office/drawing/2014/main" id="{7430D996-93C4-41CC-A51C-56DDE4FB41D0}"/>
              </a:ext>
            </a:extLst>
          </p:cNvPr>
          <p:cNvGrpSpPr/>
          <p:nvPr/>
        </p:nvGrpSpPr>
        <p:grpSpPr>
          <a:xfrm>
            <a:off x="6011558" y="1463473"/>
            <a:ext cx="4504042" cy="2794174"/>
            <a:chOff x="6011558" y="1463473"/>
            <a:chExt cx="4504042" cy="2794174"/>
          </a:xfrm>
        </p:grpSpPr>
        <p:grpSp>
          <p:nvGrpSpPr>
            <p:cNvPr id="23" name="Group 22">
              <a:extLst>
                <a:ext uri="{FF2B5EF4-FFF2-40B4-BE49-F238E27FC236}">
                  <a16:creationId xmlns:a16="http://schemas.microsoft.com/office/drawing/2014/main" id="{050E3629-BB82-4F9A-B34D-6E137ECB9033}"/>
                </a:ext>
              </a:extLst>
            </p:cNvPr>
            <p:cNvGrpSpPr/>
            <p:nvPr/>
          </p:nvGrpSpPr>
          <p:grpSpPr>
            <a:xfrm>
              <a:off x="6011558" y="1981201"/>
              <a:ext cx="4504042" cy="2276446"/>
              <a:chOff x="5715000" y="2057400"/>
              <a:chExt cx="4038600" cy="1776738"/>
            </a:xfrm>
          </p:grpSpPr>
          <p:pic>
            <p:nvPicPr>
              <p:cNvPr id="18" name="Picture 17" descr="Logo&#10;&#10;Description automatically generated">
                <a:extLst>
                  <a:ext uri="{FF2B5EF4-FFF2-40B4-BE49-F238E27FC236}">
                    <a16:creationId xmlns:a16="http://schemas.microsoft.com/office/drawing/2014/main" id="{B7279290-F0E2-4A50-8C12-7F331494780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2168442"/>
                <a:ext cx="3088005" cy="701675"/>
              </a:xfrm>
              <a:prstGeom prst="rect">
                <a:avLst/>
              </a:prstGeom>
              <a:noFill/>
              <a:ln>
                <a:noFill/>
              </a:ln>
            </p:spPr>
          </p:pic>
          <p:pic>
            <p:nvPicPr>
              <p:cNvPr id="21" name="Picture 20" descr="A picture containing text, gauge&#10;&#10;Description automatically generated">
                <a:extLst>
                  <a:ext uri="{FF2B5EF4-FFF2-40B4-BE49-F238E27FC236}">
                    <a16:creationId xmlns:a16="http://schemas.microsoft.com/office/drawing/2014/main" id="{DBCBEA9A-E542-43D4-ABB8-4B37A6F7DB6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3008971"/>
                <a:ext cx="2971800" cy="675703"/>
              </a:xfrm>
              <a:prstGeom prst="rect">
                <a:avLst/>
              </a:prstGeom>
              <a:noFill/>
              <a:ln>
                <a:noFill/>
              </a:ln>
            </p:spPr>
          </p:pic>
          <p:sp>
            <p:nvSpPr>
              <p:cNvPr id="26" name="Rectangle 25">
                <a:extLst>
                  <a:ext uri="{FF2B5EF4-FFF2-40B4-BE49-F238E27FC236}">
                    <a16:creationId xmlns:a16="http://schemas.microsoft.com/office/drawing/2014/main" id="{E22125AA-3ADA-4871-8014-2E354C6D7D9B}"/>
                  </a:ext>
                </a:extLst>
              </p:cNvPr>
              <p:cNvSpPr/>
              <p:nvPr/>
            </p:nvSpPr>
            <p:spPr>
              <a:xfrm>
                <a:off x="7772400" y="2057400"/>
                <a:ext cx="1016318" cy="1776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noFill/>
                </a:endParaRPr>
              </a:p>
            </p:txBody>
          </p:sp>
        </p:grpSp>
        <p:sp>
          <p:nvSpPr>
            <p:cNvPr id="36" name="TextBox 35">
              <a:extLst>
                <a:ext uri="{FF2B5EF4-FFF2-40B4-BE49-F238E27FC236}">
                  <a16:creationId xmlns:a16="http://schemas.microsoft.com/office/drawing/2014/main" id="{46A6FF9B-7CB2-4065-BC9F-1C13268B375C}"/>
                </a:ext>
              </a:extLst>
            </p:cNvPr>
            <p:cNvSpPr txBox="1"/>
            <p:nvPr/>
          </p:nvSpPr>
          <p:spPr>
            <a:xfrm>
              <a:off x="8077200" y="1463473"/>
              <a:ext cx="2057400" cy="400110"/>
            </a:xfrm>
            <a:prstGeom prst="rect">
              <a:avLst/>
            </a:prstGeom>
            <a:noFill/>
          </p:spPr>
          <p:txBody>
            <a:bodyPr wrap="square" rtlCol="0">
              <a:spAutoFit/>
            </a:bodyPr>
            <a:lstStyle/>
            <a:p>
              <a:r>
                <a:rPr lang="en-US" sz="2000" b="1" dirty="0"/>
                <a:t>K743N type 2</a:t>
              </a:r>
              <a:endParaRPr lang="en-SG" sz="2000" b="1" dirty="0"/>
            </a:p>
          </p:txBody>
        </p:sp>
      </p:grpSp>
    </p:spTree>
    <p:extLst>
      <p:ext uri="{BB962C8B-B14F-4D97-AF65-F5344CB8AC3E}">
        <p14:creationId xmlns:p14="http://schemas.microsoft.com/office/powerpoint/2010/main" val="366794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D1E5-FF31-47C7-98CB-D55819A83AA2}"/>
              </a:ext>
            </a:extLst>
          </p:cNvPr>
          <p:cNvSpPr>
            <a:spLocks noGrp="1"/>
          </p:cNvSpPr>
          <p:nvPr>
            <p:ph type="title"/>
          </p:nvPr>
        </p:nvSpPr>
        <p:spPr>
          <a:xfrm>
            <a:off x="381000" y="143452"/>
            <a:ext cx="9601200" cy="667024"/>
          </a:xfrm>
        </p:spPr>
        <p:txBody>
          <a:bodyPr/>
          <a:lstStyle/>
          <a:p>
            <a:pPr algn="l"/>
            <a:r>
              <a:rPr lang="en-US" sz="3200" dirty="0"/>
              <a:t>K743N motifs not detected in ID8-dominated tumors</a:t>
            </a:r>
            <a:endParaRPr lang="en-SG" sz="3200" dirty="0"/>
          </a:p>
        </p:txBody>
      </p:sp>
      <p:sp>
        <p:nvSpPr>
          <p:cNvPr id="3" name="Slide Number Placeholder 2">
            <a:extLst>
              <a:ext uri="{FF2B5EF4-FFF2-40B4-BE49-F238E27FC236}">
                <a16:creationId xmlns:a16="http://schemas.microsoft.com/office/drawing/2014/main" id="{AAC0F70D-5BBC-4967-888F-691EDAEE1BDA}"/>
              </a:ext>
            </a:extLst>
          </p:cNvPr>
          <p:cNvSpPr>
            <a:spLocks noGrp="1"/>
          </p:cNvSpPr>
          <p:nvPr>
            <p:ph type="sldNum" sz="quarter" idx="12"/>
          </p:nvPr>
        </p:nvSpPr>
        <p:spPr>
          <a:xfrm>
            <a:off x="8763000" y="6349423"/>
            <a:ext cx="2844800" cy="365125"/>
          </a:xfrm>
        </p:spPr>
        <p:txBody>
          <a:bodyPr/>
          <a:lstStyle/>
          <a:p>
            <a:pPr>
              <a:defRPr/>
            </a:pPr>
            <a:fld id="{47EB465D-2B07-4782-9D38-CDF7B0E66DA7}" type="slidenum">
              <a:rPr lang="en-US" smtClean="0"/>
              <a:pPr>
                <a:defRPr/>
              </a:pPr>
              <a:t>41</a:t>
            </a:fld>
            <a:endParaRPr lang="en-US"/>
          </a:p>
        </p:txBody>
      </p:sp>
      <p:pic>
        <p:nvPicPr>
          <p:cNvPr id="24" name="Picture 23" descr="Graphical user interface, application&#10;&#10;Description automatically generated">
            <a:extLst>
              <a:ext uri="{FF2B5EF4-FFF2-40B4-BE49-F238E27FC236}">
                <a16:creationId xmlns:a16="http://schemas.microsoft.com/office/drawing/2014/main" id="{6BCB9BB4-63BE-45EE-B482-36C83D8A1E4E}"/>
              </a:ext>
            </a:extLst>
          </p:cNvPr>
          <p:cNvPicPr>
            <a:picLocks noChangeAspect="1"/>
          </p:cNvPicPr>
          <p:nvPr/>
        </p:nvPicPr>
        <p:blipFill rotWithShape="1">
          <a:blip r:embed="rId2"/>
          <a:srcRect l="9171" t="19908" r="38114" b="30919"/>
          <a:stretch/>
        </p:blipFill>
        <p:spPr bwMode="auto">
          <a:xfrm>
            <a:off x="590271" y="3429000"/>
            <a:ext cx="3551828" cy="2230100"/>
          </a:xfrm>
          <a:prstGeom prst="rect">
            <a:avLst/>
          </a:prstGeom>
          <a:ln>
            <a:noFill/>
          </a:ln>
          <a:extLst>
            <a:ext uri="{53640926-AAD7-44D8-BBD7-CCE9431645EC}">
              <a14:shadowObscured xmlns:a14="http://schemas.microsoft.com/office/drawing/2010/main"/>
            </a:ext>
          </a:extLst>
        </p:spPr>
      </p:pic>
      <p:pic>
        <p:nvPicPr>
          <p:cNvPr id="25" name="Picture 24" descr="Graphical user interface&#10;&#10;Description automatically generated">
            <a:extLst>
              <a:ext uri="{FF2B5EF4-FFF2-40B4-BE49-F238E27FC236}">
                <a16:creationId xmlns:a16="http://schemas.microsoft.com/office/drawing/2014/main" id="{3B2D46D7-EF56-477F-B737-2BECD7DCE362}"/>
              </a:ext>
            </a:extLst>
          </p:cNvPr>
          <p:cNvPicPr>
            <a:picLocks noChangeAspect="1"/>
          </p:cNvPicPr>
          <p:nvPr/>
        </p:nvPicPr>
        <p:blipFill rotWithShape="1">
          <a:blip r:embed="rId3"/>
          <a:srcRect l="9277" t="29151" r="35646" b="5061"/>
          <a:stretch/>
        </p:blipFill>
        <p:spPr bwMode="auto">
          <a:xfrm>
            <a:off x="4193840" y="3429000"/>
            <a:ext cx="3696457" cy="2971800"/>
          </a:xfrm>
          <a:prstGeom prst="rect">
            <a:avLst/>
          </a:prstGeom>
          <a:ln>
            <a:noFill/>
          </a:ln>
          <a:extLst>
            <a:ext uri="{53640926-AAD7-44D8-BBD7-CCE9431645EC}">
              <a14:shadowObscured xmlns:a14="http://schemas.microsoft.com/office/drawing/2010/main"/>
            </a:ext>
          </a:extLst>
        </p:spPr>
      </p:pic>
      <p:pic>
        <p:nvPicPr>
          <p:cNvPr id="32" name="Picture 31" descr="Graphical user interface, text&#10;&#10;Description automatically generated">
            <a:extLst>
              <a:ext uri="{FF2B5EF4-FFF2-40B4-BE49-F238E27FC236}">
                <a16:creationId xmlns:a16="http://schemas.microsoft.com/office/drawing/2014/main" id="{C5C3AB56-AD5E-416A-8FFA-B1CE10BB6E05}"/>
              </a:ext>
            </a:extLst>
          </p:cNvPr>
          <p:cNvPicPr>
            <a:picLocks noChangeAspect="1"/>
          </p:cNvPicPr>
          <p:nvPr/>
        </p:nvPicPr>
        <p:blipFill rotWithShape="1">
          <a:blip r:embed="rId4"/>
          <a:srcRect l="9168" t="25856" r="60594" b="41329"/>
          <a:stretch/>
        </p:blipFill>
        <p:spPr bwMode="auto">
          <a:xfrm>
            <a:off x="7933837" y="3429000"/>
            <a:ext cx="2022715" cy="1477199"/>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A32F70D-76D8-47BD-84F6-38E0B75D601B}"/>
              </a:ext>
            </a:extLst>
          </p:cNvPr>
          <p:cNvSpPr txBox="1"/>
          <p:nvPr/>
        </p:nvSpPr>
        <p:spPr>
          <a:xfrm>
            <a:off x="5257800" y="1390573"/>
            <a:ext cx="3858492" cy="400110"/>
          </a:xfrm>
          <a:prstGeom prst="rect">
            <a:avLst/>
          </a:prstGeom>
          <a:noFill/>
        </p:spPr>
        <p:txBody>
          <a:bodyPr wrap="none" rtlCol="0">
            <a:spAutoFit/>
          </a:bodyPr>
          <a:lstStyle/>
          <a:p>
            <a:r>
              <a:rPr lang="en-US" sz="2000" dirty="0"/>
              <a:t>K743N</a:t>
            </a:r>
            <a:r>
              <a:rPr lang="en-US" sz="1800" dirty="0"/>
              <a:t> duplication and deletion motifs</a:t>
            </a:r>
            <a:endParaRPr lang="en-SG" dirty="0"/>
          </a:p>
        </p:txBody>
      </p:sp>
      <p:sp>
        <p:nvSpPr>
          <p:cNvPr id="6" name="Arrow: Right 5">
            <a:extLst>
              <a:ext uri="{FF2B5EF4-FFF2-40B4-BE49-F238E27FC236}">
                <a16:creationId xmlns:a16="http://schemas.microsoft.com/office/drawing/2014/main" id="{99F90C4F-A665-4CEF-843B-485B8419BB3A}"/>
              </a:ext>
            </a:extLst>
          </p:cNvPr>
          <p:cNvSpPr/>
          <p:nvPr/>
        </p:nvSpPr>
        <p:spPr>
          <a:xfrm flipH="1">
            <a:off x="4465225" y="1476328"/>
            <a:ext cx="641333" cy="2286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a:extLst>
              <a:ext uri="{FF2B5EF4-FFF2-40B4-BE49-F238E27FC236}">
                <a16:creationId xmlns:a16="http://schemas.microsoft.com/office/drawing/2014/main" id="{BC22BCF6-8EAF-4691-A034-53039E01FD66}"/>
              </a:ext>
            </a:extLst>
          </p:cNvPr>
          <p:cNvSpPr txBox="1"/>
          <p:nvPr/>
        </p:nvSpPr>
        <p:spPr>
          <a:xfrm>
            <a:off x="3061845" y="3005001"/>
            <a:ext cx="5238357" cy="400110"/>
          </a:xfrm>
          <a:prstGeom prst="rect">
            <a:avLst/>
          </a:prstGeom>
          <a:noFill/>
        </p:spPr>
        <p:txBody>
          <a:bodyPr wrap="none" rtlCol="0">
            <a:spAutoFit/>
          </a:bodyPr>
          <a:lstStyle/>
          <a:p>
            <a:r>
              <a:rPr lang="en-US" sz="2000" dirty="0"/>
              <a:t>Motifs at ID8 deletions in ID8-dominated tumors</a:t>
            </a:r>
            <a:endParaRPr lang="en-SG" sz="2000" dirty="0"/>
          </a:p>
        </p:txBody>
      </p:sp>
      <p:sp>
        <p:nvSpPr>
          <p:cNvPr id="38" name="TextBox 37">
            <a:extLst>
              <a:ext uri="{FF2B5EF4-FFF2-40B4-BE49-F238E27FC236}">
                <a16:creationId xmlns:a16="http://schemas.microsoft.com/office/drawing/2014/main" id="{86803D44-5EBC-412A-B407-6C4067D539D8}"/>
              </a:ext>
            </a:extLst>
          </p:cNvPr>
          <p:cNvSpPr txBox="1"/>
          <p:nvPr/>
        </p:nvSpPr>
        <p:spPr>
          <a:xfrm rot="19639641">
            <a:off x="3445770" y="4056612"/>
            <a:ext cx="4470504" cy="1569660"/>
          </a:xfrm>
          <a:prstGeom prst="rect">
            <a:avLst/>
          </a:prstGeom>
          <a:solidFill>
            <a:schemeClr val="bg1"/>
          </a:solidFill>
          <a:effectLst>
            <a:outerShdw blurRad="50800" dist="152400" dir="2700000" algn="tl" rotWithShape="0">
              <a:prstClr val="black">
                <a:alpha val="40000"/>
              </a:prstClr>
            </a:outerShdw>
          </a:effectLst>
        </p:spPr>
        <p:txBody>
          <a:bodyPr wrap="square" rtlCol="0">
            <a:spAutoFit/>
          </a:bodyPr>
          <a:lstStyle/>
          <a:p>
            <a:r>
              <a:rPr lang="en-US" sz="2400" dirty="0"/>
              <a:t>Further evidence that many or most of these deletions in K743N tumors are caused by K743N, not by the process that causes ID8</a:t>
            </a:r>
            <a:endParaRPr lang="en-SG" sz="2400" dirty="0"/>
          </a:p>
        </p:txBody>
      </p:sp>
      <p:grpSp>
        <p:nvGrpSpPr>
          <p:cNvPr id="22" name="Group 21">
            <a:extLst>
              <a:ext uri="{FF2B5EF4-FFF2-40B4-BE49-F238E27FC236}">
                <a16:creationId xmlns:a16="http://schemas.microsoft.com/office/drawing/2014/main" id="{7A227685-2586-4A74-A698-8EA9AEA34C70}"/>
              </a:ext>
            </a:extLst>
          </p:cNvPr>
          <p:cNvGrpSpPr/>
          <p:nvPr/>
        </p:nvGrpSpPr>
        <p:grpSpPr>
          <a:xfrm>
            <a:off x="381000" y="1154685"/>
            <a:ext cx="1688719" cy="1663419"/>
            <a:chOff x="2376170" y="2057400"/>
            <a:chExt cx="2620506" cy="1776738"/>
          </a:xfrm>
        </p:grpSpPr>
        <p:pic>
          <p:nvPicPr>
            <p:cNvPr id="27" name="Picture 26">
              <a:extLst>
                <a:ext uri="{FF2B5EF4-FFF2-40B4-BE49-F238E27FC236}">
                  <a16:creationId xmlns:a16="http://schemas.microsoft.com/office/drawing/2014/main" id="{A47AF82D-950F-4444-9A08-956ACE9660C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6170" y="2168442"/>
              <a:ext cx="2614930" cy="667385"/>
            </a:xfrm>
            <a:prstGeom prst="rect">
              <a:avLst/>
            </a:prstGeom>
            <a:noFill/>
            <a:ln>
              <a:noFill/>
            </a:ln>
          </p:spPr>
        </p:pic>
        <p:pic>
          <p:nvPicPr>
            <p:cNvPr id="28" name="Picture 27">
              <a:extLst>
                <a:ext uri="{FF2B5EF4-FFF2-40B4-BE49-F238E27FC236}">
                  <a16:creationId xmlns:a16="http://schemas.microsoft.com/office/drawing/2014/main" id="{02603D68-3620-4617-BC00-6E6564B754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5276" y="2949498"/>
              <a:ext cx="2311400" cy="669290"/>
            </a:xfrm>
            <a:prstGeom prst="rect">
              <a:avLst/>
            </a:prstGeom>
            <a:noFill/>
            <a:ln>
              <a:noFill/>
            </a:ln>
          </p:spPr>
        </p:pic>
        <p:sp>
          <p:nvSpPr>
            <p:cNvPr id="29" name="Rectangle 28">
              <a:extLst>
                <a:ext uri="{FF2B5EF4-FFF2-40B4-BE49-F238E27FC236}">
                  <a16:creationId xmlns:a16="http://schemas.microsoft.com/office/drawing/2014/main" id="{30E062CF-BD39-45C7-9BB5-D532A272B564}"/>
                </a:ext>
              </a:extLst>
            </p:cNvPr>
            <p:cNvSpPr/>
            <p:nvPr/>
          </p:nvSpPr>
          <p:spPr>
            <a:xfrm>
              <a:off x="3670300" y="2057400"/>
              <a:ext cx="1155700" cy="1776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noFill/>
              </a:endParaRPr>
            </a:p>
          </p:txBody>
        </p:sp>
      </p:grpSp>
      <p:grpSp>
        <p:nvGrpSpPr>
          <p:cNvPr id="33" name="Group 32">
            <a:extLst>
              <a:ext uri="{FF2B5EF4-FFF2-40B4-BE49-F238E27FC236}">
                <a16:creationId xmlns:a16="http://schemas.microsoft.com/office/drawing/2014/main" id="{9AEA6A10-4787-46B8-87DD-8CFB467A0F59}"/>
              </a:ext>
            </a:extLst>
          </p:cNvPr>
          <p:cNvGrpSpPr/>
          <p:nvPr/>
        </p:nvGrpSpPr>
        <p:grpSpPr>
          <a:xfrm>
            <a:off x="2124187" y="1123628"/>
            <a:ext cx="2602574" cy="1663419"/>
            <a:chOff x="5715000" y="2057400"/>
            <a:chExt cx="4038600" cy="1776738"/>
          </a:xfrm>
        </p:grpSpPr>
        <p:pic>
          <p:nvPicPr>
            <p:cNvPr id="35" name="Picture 34" descr="Logo&#10;&#10;Description automatically generated">
              <a:extLst>
                <a:ext uri="{FF2B5EF4-FFF2-40B4-BE49-F238E27FC236}">
                  <a16:creationId xmlns:a16="http://schemas.microsoft.com/office/drawing/2014/main" id="{7C312AA2-CDFB-4D6C-AAED-CA882559126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000" y="2168442"/>
              <a:ext cx="3088005" cy="701675"/>
            </a:xfrm>
            <a:prstGeom prst="rect">
              <a:avLst/>
            </a:prstGeom>
            <a:noFill/>
            <a:ln>
              <a:noFill/>
            </a:ln>
          </p:spPr>
        </p:pic>
        <p:pic>
          <p:nvPicPr>
            <p:cNvPr id="36" name="Picture 35" descr="A picture containing text, gauge&#10;&#10;Description automatically generated">
              <a:extLst>
                <a:ext uri="{FF2B5EF4-FFF2-40B4-BE49-F238E27FC236}">
                  <a16:creationId xmlns:a16="http://schemas.microsoft.com/office/drawing/2014/main" id="{4BEC95C3-DDFA-4B20-AD49-CE7E128D838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1800" y="3008971"/>
              <a:ext cx="2971800" cy="675703"/>
            </a:xfrm>
            <a:prstGeom prst="rect">
              <a:avLst/>
            </a:prstGeom>
            <a:noFill/>
            <a:ln>
              <a:noFill/>
            </a:ln>
          </p:spPr>
        </p:pic>
        <p:sp>
          <p:nvSpPr>
            <p:cNvPr id="39" name="Rectangle 38">
              <a:extLst>
                <a:ext uri="{FF2B5EF4-FFF2-40B4-BE49-F238E27FC236}">
                  <a16:creationId xmlns:a16="http://schemas.microsoft.com/office/drawing/2014/main" id="{F0187EBC-8E1A-46A9-A7E5-20BC75EF9134}"/>
                </a:ext>
              </a:extLst>
            </p:cNvPr>
            <p:cNvSpPr/>
            <p:nvPr/>
          </p:nvSpPr>
          <p:spPr>
            <a:xfrm>
              <a:off x="7772400" y="2057400"/>
              <a:ext cx="1016318" cy="1776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noFill/>
              </a:endParaRPr>
            </a:p>
          </p:txBody>
        </p:sp>
      </p:grpSp>
    </p:spTree>
    <p:extLst>
      <p:ext uri="{BB962C8B-B14F-4D97-AF65-F5344CB8AC3E}">
        <p14:creationId xmlns:p14="http://schemas.microsoft.com/office/powerpoint/2010/main" val="312160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AD90-BA99-4BDF-92E0-C9106FA8B434}"/>
              </a:ext>
            </a:extLst>
          </p:cNvPr>
          <p:cNvSpPr>
            <a:spLocks noGrp="1"/>
          </p:cNvSpPr>
          <p:nvPr>
            <p:ph type="title"/>
          </p:nvPr>
        </p:nvSpPr>
        <p:spPr>
          <a:xfrm>
            <a:off x="457200" y="136524"/>
            <a:ext cx="10972800" cy="1143000"/>
          </a:xfrm>
        </p:spPr>
        <p:txBody>
          <a:bodyPr/>
          <a:lstStyle/>
          <a:p>
            <a:pPr algn="l"/>
            <a:r>
              <a:rPr lang="en-US" dirty="0"/>
              <a:t>K743N and oncogenesis</a:t>
            </a:r>
            <a:endParaRPr lang="en-SG" dirty="0"/>
          </a:p>
        </p:txBody>
      </p:sp>
      <p:sp>
        <p:nvSpPr>
          <p:cNvPr id="4" name="Content Placeholder 3">
            <a:extLst>
              <a:ext uri="{FF2B5EF4-FFF2-40B4-BE49-F238E27FC236}">
                <a16:creationId xmlns:a16="http://schemas.microsoft.com/office/drawing/2014/main" id="{A1FFB77E-F59A-43A3-B33D-C2DB517D7547}"/>
              </a:ext>
            </a:extLst>
          </p:cNvPr>
          <p:cNvSpPr>
            <a:spLocks noGrp="1"/>
          </p:cNvSpPr>
          <p:nvPr>
            <p:ph idx="1"/>
          </p:nvPr>
        </p:nvSpPr>
        <p:spPr>
          <a:xfrm>
            <a:off x="457200" y="1371600"/>
            <a:ext cx="10972800" cy="4525963"/>
          </a:xfrm>
        </p:spPr>
        <p:txBody>
          <a:bodyPr/>
          <a:lstStyle/>
          <a:p>
            <a:r>
              <a:rPr lang="en-US" sz="2800" dirty="0"/>
              <a:t>6 of the 7 K743N tumors had presumably inactivating frameshift indels in </a:t>
            </a:r>
            <a:r>
              <a:rPr lang="en-US" sz="2800" i="1" dirty="0"/>
              <a:t>PTEN</a:t>
            </a:r>
            <a:r>
              <a:rPr lang="en-US" sz="2800" dirty="0"/>
              <a:t> or </a:t>
            </a:r>
            <a:r>
              <a:rPr lang="en-US" sz="2800" i="1" dirty="0"/>
              <a:t>TP53 </a:t>
            </a:r>
            <a:r>
              <a:rPr lang="en-US" sz="2800" dirty="0"/>
              <a:t>that were probably due to K743N</a:t>
            </a:r>
          </a:p>
          <a:p>
            <a:r>
              <a:rPr lang="en-US" sz="2800" dirty="0"/>
              <a:t>Known oncogenic deletion in </a:t>
            </a:r>
            <a:r>
              <a:rPr lang="en-US" sz="2800" i="1" dirty="0"/>
              <a:t>BRAF</a:t>
            </a:r>
            <a:endParaRPr lang="en-US" sz="2800" dirty="0"/>
          </a:p>
          <a:p>
            <a:r>
              <a:rPr lang="en-US" sz="2800" dirty="0"/>
              <a:t>One or both K743N sequence motifs were present at each of these sites</a:t>
            </a:r>
          </a:p>
          <a:p>
            <a:r>
              <a:rPr lang="en-US" sz="2800" dirty="0"/>
              <a:t>In total, K743N tumors had 45 indels in COSMIC cancer driver genes</a:t>
            </a:r>
          </a:p>
          <a:p>
            <a:r>
              <a:rPr lang="en-US" sz="2800" dirty="0"/>
              <a:t>One or both K743N sequence motifs were present at 35 of the 45 indels</a:t>
            </a:r>
          </a:p>
          <a:p>
            <a:r>
              <a:rPr lang="en-US" sz="2800" dirty="0"/>
              <a:t>Odds ratio for enrichment vs PCAWG tumors = 177, </a:t>
            </a:r>
            <a:r>
              <a:rPr lang="en-US" sz="2800" i="1" dirty="0"/>
              <a:t>p</a:t>
            </a:r>
            <a:r>
              <a:rPr lang="en-US" sz="2800" dirty="0"/>
              <a:t> &lt; 10</a:t>
            </a:r>
            <a:r>
              <a:rPr lang="en-US" sz="2800" baseline="30000" dirty="0"/>
              <a:t>-47</a:t>
            </a:r>
          </a:p>
          <a:p>
            <a:pPr marL="0" indent="0">
              <a:buNone/>
            </a:pPr>
            <a:endParaRPr lang="en-SG" sz="2800" i="1" dirty="0"/>
          </a:p>
        </p:txBody>
      </p:sp>
      <p:sp>
        <p:nvSpPr>
          <p:cNvPr id="3" name="Slide Number Placeholder 2">
            <a:extLst>
              <a:ext uri="{FF2B5EF4-FFF2-40B4-BE49-F238E27FC236}">
                <a16:creationId xmlns:a16="http://schemas.microsoft.com/office/drawing/2014/main" id="{E99CCA82-FAD6-46B9-A6A6-999F121E8F00}"/>
              </a:ext>
            </a:extLst>
          </p:cNvPr>
          <p:cNvSpPr>
            <a:spLocks noGrp="1"/>
          </p:cNvSpPr>
          <p:nvPr>
            <p:ph type="sldNum" sz="quarter" idx="12"/>
          </p:nvPr>
        </p:nvSpPr>
        <p:spPr/>
        <p:txBody>
          <a:bodyPr/>
          <a:lstStyle/>
          <a:p>
            <a:pPr>
              <a:defRPr/>
            </a:pPr>
            <a:fld id="{47EB465D-2B07-4782-9D38-CDF7B0E66DA7}" type="slidenum">
              <a:rPr lang="en-US" smtClean="0"/>
              <a:pPr>
                <a:defRPr/>
              </a:pPr>
              <a:t>42</a:t>
            </a:fld>
            <a:endParaRPr lang="en-US"/>
          </a:p>
        </p:txBody>
      </p:sp>
    </p:spTree>
    <p:extLst>
      <p:ext uri="{BB962C8B-B14F-4D97-AF65-F5344CB8AC3E}">
        <p14:creationId xmlns:p14="http://schemas.microsoft.com/office/powerpoint/2010/main" val="317352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09800" y="3384384"/>
            <a:ext cx="9712960" cy="3212953"/>
          </a:xfrm>
          <a:prstGeom prst="round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ounded Rectangle 30"/>
          <p:cNvSpPr/>
          <p:nvPr/>
        </p:nvSpPr>
        <p:spPr>
          <a:xfrm>
            <a:off x="2209800" y="1295400"/>
            <a:ext cx="9712960" cy="81380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5375499" y="2430544"/>
            <a:ext cx="3020956" cy="461665"/>
          </a:xfrm>
          <a:prstGeom prst="rect">
            <a:avLst/>
          </a:prstGeom>
          <a:noFill/>
        </p:spPr>
        <p:txBody>
          <a:bodyPr wrap="none" rtlCol="0">
            <a:spAutoFit/>
          </a:bodyPr>
          <a:lstStyle/>
          <a:p>
            <a:pPr algn="ctr"/>
            <a:r>
              <a:rPr lang="en-US" sz="2400" b="1" dirty="0">
                <a:solidFill>
                  <a:srgbClr val="FF0000"/>
                </a:solidFill>
              </a:rPr>
              <a:t>Mutational Signatures</a:t>
            </a:r>
          </a:p>
        </p:txBody>
      </p:sp>
      <p:sp>
        <p:nvSpPr>
          <p:cNvPr id="71" name="TextBox 70"/>
          <p:cNvSpPr txBox="1"/>
          <p:nvPr/>
        </p:nvSpPr>
        <p:spPr>
          <a:xfrm>
            <a:off x="2484373" y="3384384"/>
            <a:ext cx="3124200" cy="830997"/>
          </a:xfrm>
          <a:prstGeom prst="rect">
            <a:avLst/>
          </a:prstGeom>
          <a:noFill/>
        </p:spPr>
        <p:txBody>
          <a:bodyPr wrap="square" rtlCol="0">
            <a:spAutoFit/>
          </a:bodyPr>
          <a:lstStyle/>
          <a:p>
            <a:pPr algn="ctr"/>
            <a:r>
              <a:rPr lang="en-US" sz="2400" dirty="0"/>
              <a:t>Molecular cancer epidemiology</a:t>
            </a:r>
          </a:p>
        </p:txBody>
      </p:sp>
      <p:sp>
        <p:nvSpPr>
          <p:cNvPr id="74" name="TextBox 73"/>
          <p:cNvSpPr txBox="1"/>
          <p:nvPr/>
        </p:nvSpPr>
        <p:spPr>
          <a:xfrm>
            <a:off x="5152429" y="4624030"/>
            <a:ext cx="3467096" cy="461665"/>
          </a:xfrm>
          <a:prstGeom prst="rect">
            <a:avLst/>
          </a:prstGeom>
          <a:noFill/>
        </p:spPr>
        <p:txBody>
          <a:bodyPr wrap="square" rtlCol="0">
            <a:spAutoFit/>
          </a:bodyPr>
          <a:lstStyle/>
          <a:p>
            <a:pPr algn="ctr"/>
            <a:r>
              <a:rPr lang="en-US" sz="2400" dirty="0"/>
              <a:t>How do cancers develop?</a:t>
            </a:r>
          </a:p>
        </p:txBody>
      </p:sp>
      <p:grpSp>
        <p:nvGrpSpPr>
          <p:cNvPr id="76" name="Group 75"/>
          <p:cNvGrpSpPr/>
          <p:nvPr/>
        </p:nvGrpSpPr>
        <p:grpSpPr>
          <a:xfrm>
            <a:off x="2209800" y="4308900"/>
            <a:ext cx="3124200" cy="1546482"/>
            <a:chOff x="-77390" y="3585862"/>
            <a:chExt cx="3124200" cy="1787035"/>
          </a:xfrm>
        </p:grpSpPr>
        <p:sp>
          <p:nvSpPr>
            <p:cNvPr id="77" name="TextBox 76"/>
            <p:cNvSpPr txBox="1"/>
            <p:nvPr/>
          </p:nvSpPr>
          <p:spPr>
            <a:xfrm>
              <a:off x="-77390" y="3985859"/>
              <a:ext cx="3124200" cy="1387038"/>
            </a:xfrm>
            <a:prstGeom prst="rect">
              <a:avLst/>
            </a:prstGeom>
            <a:noFill/>
          </p:spPr>
          <p:txBody>
            <a:bodyPr wrap="square" rtlCol="0">
              <a:spAutoFit/>
            </a:bodyPr>
            <a:lstStyle/>
            <a:p>
              <a:pPr algn="ctr"/>
              <a:r>
                <a:rPr lang="en-US" sz="2400" dirty="0"/>
                <a:t>Public health: prevention and screening</a:t>
              </a:r>
            </a:p>
          </p:txBody>
        </p:sp>
        <p:cxnSp>
          <p:nvCxnSpPr>
            <p:cNvPr id="78" name="Straight Arrow Connector 77"/>
            <p:cNvCxnSpPr/>
            <p:nvPr/>
          </p:nvCxnSpPr>
          <p:spPr>
            <a:xfrm>
              <a:off x="1592995" y="3585862"/>
              <a:ext cx="0" cy="4924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4485677" y="6135672"/>
            <a:ext cx="4800600" cy="461665"/>
          </a:xfrm>
          <a:prstGeom prst="rect">
            <a:avLst/>
          </a:prstGeom>
          <a:noFill/>
        </p:spPr>
        <p:txBody>
          <a:bodyPr wrap="square" rtlCol="0">
            <a:spAutoFit/>
          </a:bodyPr>
          <a:lstStyle/>
          <a:p>
            <a:pPr algn="ctr"/>
            <a:r>
              <a:rPr lang="en-US" sz="2400" dirty="0"/>
              <a:t>Therapeutic opportunities</a:t>
            </a:r>
          </a:p>
        </p:txBody>
      </p:sp>
      <p:cxnSp>
        <p:nvCxnSpPr>
          <p:cNvPr id="87" name="Straight Arrow Connector 86"/>
          <p:cNvCxnSpPr>
            <a:cxnSpLocks/>
          </p:cNvCxnSpPr>
          <p:nvPr/>
        </p:nvCxnSpPr>
        <p:spPr>
          <a:xfrm>
            <a:off x="6885977" y="2918769"/>
            <a:ext cx="0" cy="488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8646001" y="3383791"/>
            <a:ext cx="3254907" cy="830997"/>
          </a:xfrm>
          <a:prstGeom prst="rect">
            <a:avLst/>
          </a:prstGeom>
          <a:noFill/>
        </p:spPr>
        <p:txBody>
          <a:bodyPr wrap="square" rtlCol="0">
            <a:spAutoFit/>
          </a:bodyPr>
          <a:lstStyle/>
          <a:p>
            <a:pPr algn="ctr"/>
            <a:r>
              <a:rPr lang="en-US" sz="2400" dirty="0"/>
              <a:t>Understanding</a:t>
            </a:r>
          </a:p>
          <a:p>
            <a:pPr algn="ctr"/>
            <a:r>
              <a:rPr lang="en-US" sz="2400" dirty="0"/>
              <a:t>DNA damage &amp; repair</a:t>
            </a:r>
          </a:p>
        </p:txBody>
      </p:sp>
      <p:sp>
        <p:nvSpPr>
          <p:cNvPr id="23" name="TextBox 22"/>
          <p:cNvSpPr txBox="1"/>
          <p:nvPr/>
        </p:nvSpPr>
        <p:spPr>
          <a:xfrm>
            <a:off x="7246178" y="1449836"/>
            <a:ext cx="3955222" cy="461665"/>
          </a:xfrm>
          <a:prstGeom prst="rect">
            <a:avLst/>
          </a:prstGeom>
          <a:noFill/>
        </p:spPr>
        <p:txBody>
          <a:bodyPr wrap="square" rtlCol="0">
            <a:spAutoFit/>
          </a:bodyPr>
          <a:lstStyle/>
          <a:p>
            <a:pPr algn="ctr"/>
            <a:r>
              <a:rPr lang="en-US" sz="2400" dirty="0"/>
              <a:t>Experimental delineation</a:t>
            </a:r>
          </a:p>
        </p:txBody>
      </p:sp>
      <p:sp>
        <p:nvSpPr>
          <p:cNvPr id="25" name="TextBox 24"/>
          <p:cNvSpPr txBox="1"/>
          <p:nvPr/>
        </p:nvSpPr>
        <p:spPr>
          <a:xfrm>
            <a:off x="2315598" y="1475814"/>
            <a:ext cx="4072060" cy="461665"/>
          </a:xfrm>
          <a:prstGeom prst="rect">
            <a:avLst/>
          </a:prstGeom>
          <a:noFill/>
        </p:spPr>
        <p:txBody>
          <a:bodyPr wrap="square" rtlCol="0">
            <a:spAutoFit/>
          </a:bodyPr>
          <a:lstStyle/>
          <a:p>
            <a:pPr algn="ctr"/>
            <a:r>
              <a:rPr lang="en-US" sz="2400" dirty="0"/>
              <a:t>Analysis of large databases</a:t>
            </a:r>
          </a:p>
        </p:txBody>
      </p:sp>
      <p:sp>
        <p:nvSpPr>
          <p:cNvPr id="32" name="TextBox 31"/>
          <p:cNvSpPr txBox="1"/>
          <p:nvPr/>
        </p:nvSpPr>
        <p:spPr>
          <a:xfrm>
            <a:off x="150416" y="1502246"/>
            <a:ext cx="1590564" cy="523220"/>
          </a:xfrm>
          <a:prstGeom prst="rect">
            <a:avLst/>
          </a:prstGeom>
          <a:noFill/>
        </p:spPr>
        <p:txBody>
          <a:bodyPr wrap="none" rtlCol="0">
            <a:spAutoFit/>
          </a:bodyPr>
          <a:lstStyle/>
          <a:p>
            <a:pPr algn="ctr"/>
            <a:r>
              <a:rPr lang="en-US" sz="2800" dirty="0"/>
              <a:t>Discovery</a:t>
            </a:r>
          </a:p>
        </p:txBody>
      </p:sp>
      <p:sp>
        <p:nvSpPr>
          <p:cNvPr id="33" name="TextBox 32"/>
          <p:cNvSpPr txBox="1"/>
          <p:nvPr/>
        </p:nvSpPr>
        <p:spPr>
          <a:xfrm>
            <a:off x="116721" y="4777519"/>
            <a:ext cx="1832681" cy="523220"/>
          </a:xfrm>
          <a:prstGeom prst="rect">
            <a:avLst/>
          </a:prstGeom>
          <a:noFill/>
        </p:spPr>
        <p:txBody>
          <a:bodyPr wrap="none" rtlCol="0">
            <a:spAutoFit/>
          </a:bodyPr>
          <a:lstStyle/>
          <a:p>
            <a:pPr algn="ctr"/>
            <a:r>
              <a:rPr lang="en-US" sz="2800" dirty="0"/>
              <a:t>Application</a:t>
            </a:r>
          </a:p>
        </p:txBody>
      </p:sp>
      <p:cxnSp>
        <p:nvCxnSpPr>
          <p:cNvPr id="34" name="Straight Arrow Connector 33"/>
          <p:cNvCxnSpPr>
            <a:cxnSpLocks/>
          </p:cNvCxnSpPr>
          <p:nvPr/>
        </p:nvCxnSpPr>
        <p:spPr>
          <a:xfrm flipH="1">
            <a:off x="8488239" y="4343400"/>
            <a:ext cx="1265362" cy="17922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a:off x="3657600" y="5867400"/>
            <a:ext cx="1440102" cy="305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C03D87-5514-4DF4-8A5E-83A1AB0433F5}"/>
              </a:ext>
            </a:extLst>
          </p:cNvPr>
          <p:cNvSpPr>
            <a:spLocks noGrp="1"/>
          </p:cNvSpPr>
          <p:nvPr>
            <p:ph type="title"/>
          </p:nvPr>
        </p:nvSpPr>
        <p:spPr>
          <a:xfrm>
            <a:off x="335473" y="76613"/>
            <a:ext cx="10972800" cy="993249"/>
          </a:xfrm>
        </p:spPr>
        <p:txBody>
          <a:bodyPr/>
          <a:lstStyle/>
          <a:p>
            <a:pPr algn="l"/>
            <a:r>
              <a:rPr lang="en-US" dirty="0"/>
              <a:t>Summary AA and TOP2A p.K743N</a:t>
            </a:r>
            <a:endParaRPr lang="en-SG" dirty="0"/>
          </a:p>
        </p:txBody>
      </p:sp>
      <p:cxnSp>
        <p:nvCxnSpPr>
          <p:cNvPr id="42" name="Straight Arrow Connector 41">
            <a:extLst>
              <a:ext uri="{FF2B5EF4-FFF2-40B4-BE49-F238E27FC236}">
                <a16:creationId xmlns:a16="http://schemas.microsoft.com/office/drawing/2014/main" id="{CAD8560E-AE0B-4F21-B4C3-7F56C49B29F4}"/>
              </a:ext>
            </a:extLst>
          </p:cNvPr>
          <p:cNvCxnSpPr>
            <a:cxnSpLocks/>
          </p:cNvCxnSpPr>
          <p:nvPr/>
        </p:nvCxnSpPr>
        <p:spPr>
          <a:xfrm flipH="1">
            <a:off x="7960814" y="204014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B488775-9976-491E-81FF-E92429664EB0}"/>
              </a:ext>
            </a:extLst>
          </p:cNvPr>
          <p:cNvCxnSpPr>
            <a:cxnSpLocks/>
          </p:cNvCxnSpPr>
          <p:nvPr/>
        </p:nvCxnSpPr>
        <p:spPr>
          <a:xfrm>
            <a:off x="5057357" y="202078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4E8DE0B-14DA-4040-9779-77071212886E}"/>
              </a:ext>
            </a:extLst>
          </p:cNvPr>
          <p:cNvCxnSpPr>
            <a:cxnSpLocks/>
          </p:cNvCxnSpPr>
          <p:nvPr/>
        </p:nvCxnSpPr>
        <p:spPr>
          <a:xfrm flipH="1">
            <a:off x="5115130" y="2959582"/>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6F0EAF-3108-4350-82B3-6AEDC9E83625}"/>
              </a:ext>
            </a:extLst>
          </p:cNvPr>
          <p:cNvCxnSpPr>
            <a:cxnSpLocks/>
          </p:cNvCxnSpPr>
          <p:nvPr/>
        </p:nvCxnSpPr>
        <p:spPr>
          <a:xfrm>
            <a:off x="7990590" y="2908075"/>
            <a:ext cx="691630" cy="509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E218287-3FA1-4FBE-B11F-0AFC930AED6E}"/>
              </a:ext>
            </a:extLst>
          </p:cNvPr>
          <p:cNvCxnSpPr>
            <a:cxnSpLocks/>
          </p:cNvCxnSpPr>
          <p:nvPr/>
        </p:nvCxnSpPr>
        <p:spPr>
          <a:xfrm>
            <a:off x="6885977" y="4180632"/>
            <a:ext cx="0" cy="4218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6B154F1-6E5B-4A3C-B367-91B1E3DB500B}"/>
              </a:ext>
            </a:extLst>
          </p:cNvPr>
          <p:cNvSpPr/>
          <p:nvPr/>
        </p:nvSpPr>
        <p:spPr>
          <a:xfrm>
            <a:off x="2223523" y="1304227"/>
            <a:ext cx="4072060" cy="904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188C63E2-BE6C-4887-829F-E8728B60DCDF}"/>
              </a:ext>
            </a:extLst>
          </p:cNvPr>
          <p:cNvSpPr/>
          <p:nvPr/>
        </p:nvSpPr>
        <p:spPr>
          <a:xfrm>
            <a:off x="7185462" y="1190186"/>
            <a:ext cx="4072060" cy="904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474D1551-D4F0-481C-8762-12513F4BA2A2}"/>
              </a:ext>
            </a:extLst>
          </p:cNvPr>
          <p:cNvSpPr/>
          <p:nvPr/>
        </p:nvSpPr>
        <p:spPr>
          <a:xfrm>
            <a:off x="2161581" y="3331881"/>
            <a:ext cx="3467096" cy="904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B3BE0786-BB7D-415B-BDFE-0F2738D19A88}"/>
              </a:ext>
            </a:extLst>
          </p:cNvPr>
          <p:cNvSpPr txBox="1"/>
          <p:nvPr/>
        </p:nvSpPr>
        <p:spPr>
          <a:xfrm>
            <a:off x="5408921" y="3336407"/>
            <a:ext cx="3313501" cy="830997"/>
          </a:xfrm>
          <a:prstGeom prst="rect">
            <a:avLst/>
          </a:prstGeom>
          <a:noFill/>
        </p:spPr>
        <p:txBody>
          <a:bodyPr wrap="square" rtlCol="0">
            <a:spAutoFit/>
          </a:bodyPr>
          <a:lstStyle/>
          <a:p>
            <a:pPr algn="ctr"/>
            <a:r>
              <a:rPr lang="en-US" sz="2400" dirty="0"/>
              <a:t>Which mutational processes cause cancer?</a:t>
            </a:r>
          </a:p>
        </p:txBody>
      </p:sp>
      <p:sp>
        <p:nvSpPr>
          <p:cNvPr id="37" name="Oval 36">
            <a:extLst>
              <a:ext uri="{FF2B5EF4-FFF2-40B4-BE49-F238E27FC236}">
                <a16:creationId xmlns:a16="http://schemas.microsoft.com/office/drawing/2014/main" id="{51EE73E5-E7BD-4103-B8DF-E53CD3020E9A}"/>
              </a:ext>
            </a:extLst>
          </p:cNvPr>
          <p:cNvSpPr/>
          <p:nvPr/>
        </p:nvSpPr>
        <p:spPr>
          <a:xfrm>
            <a:off x="5266272" y="3380645"/>
            <a:ext cx="3467096" cy="904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852C2A1-924A-417B-9D7B-CAAB0E23C497}"/>
              </a:ext>
            </a:extLst>
          </p:cNvPr>
          <p:cNvSpPr/>
          <p:nvPr/>
        </p:nvSpPr>
        <p:spPr>
          <a:xfrm>
            <a:off x="8504583" y="3370105"/>
            <a:ext cx="3467096" cy="10553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3F037165-0F5C-4E12-B90D-DCD097668802}"/>
              </a:ext>
            </a:extLst>
          </p:cNvPr>
          <p:cNvSpPr txBox="1"/>
          <p:nvPr/>
        </p:nvSpPr>
        <p:spPr>
          <a:xfrm>
            <a:off x="2305244" y="3469062"/>
            <a:ext cx="691630" cy="584775"/>
          </a:xfrm>
          <a:prstGeom prst="rect">
            <a:avLst/>
          </a:prstGeom>
          <a:noFill/>
        </p:spPr>
        <p:txBody>
          <a:bodyPr wrap="square" rtlCol="0">
            <a:spAutoFit/>
          </a:bodyPr>
          <a:lstStyle/>
          <a:p>
            <a:r>
              <a:rPr lang="en-US" sz="3200" dirty="0">
                <a:solidFill>
                  <a:srgbClr val="FF0000"/>
                </a:solidFill>
              </a:rPr>
              <a:t>AA</a:t>
            </a:r>
            <a:endParaRPr lang="en-SG" sz="3200" dirty="0">
              <a:solidFill>
                <a:srgbClr val="FF0000"/>
              </a:solidFill>
            </a:endParaRPr>
          </a:p>
        </p:txBody>
      </p:sp>
      <p:sp>
        <p:nvSpPr>
          <p:cNvPr id="39" name="TextBox 38">
            <a:extLst>
              <a:ext uri="{FF2B5EF4-FFF2-40B4-BE49-F238E27FC236}">
                <a16:creationId xmlns:a16="http://schemas.microsoft.com/office/drawing/2014/main" id="{9830B5A4-7530-44AC-8844-4B19C5C9C237}"/>
              </a:ext>
            </a:extLst>
          </p:cNvPr>
          <p:cNvSpPr txBox="1"/>
          <p:nvPr/>
        </p:nvSpPr>
        <p:spPr>
          <a:xfrm>
            <a:off x="2138558" y="4722233"/>
            <a:ext cx="691630" cy="584775"/>
          </a:xfrm>
          <a:prstGeom prst="rect">
            <a:avLst/>
          </a:prstGeom>
          <a:noFill/>
        </p:spPr>
        <p:txBody>
          <a:bodyPr wrap="square" rtlCol="0">
            <a:spAutoFit/>
          </a:bodyPr>
          <a:lstStyle/>
          <a:p>
            <a:r>
              <a:rPr lang="en-US" sz="3200" dirty="0">
                <a:solidFill>
                  <a:srgbClr val="FF0000"/>
                </a:solidFill>
              </a:rPr>
              <a:t>AA</a:t>
            </a:r>
            <a:endParaRPr lang="en-SG" sz="3200" dirty="0">
              <a:solidFill>
                <a:srgbClr val="FF0000"/>
              </a:solidFill>
            </a:endParaRPr>
          </a:p>
        </p:txBody>
      </p:sp>
      <p:sp>
        <p:nvSpPr>
          <p:cNvPr id="40" name="TextBox 39">
            <a:extLst>
              <a:ext uri="{FF2B5EF4-FFF2-40B4-BE49-F238E27FC236}">
                <a16:creationId xmlns:a16="http://schemas.microsoft.com/office/drawing/2014/main" id="{12C94466-CC6E-49B7-B93E-5FA5F1060637}"/>
              </a:ext>
            </a:extLst>
          </p:cNvPr>
          <p:cNvSpPr txBox="1"/>
          <p:nvPr/>
        </p:nvSpPr>
        <p:spPr>
          <a:xfrm>
            <a:off x="8760309" y="2884287"/>
            <a:ext cx="3285257" cy="584775"/>
          </a:xfrm>
          <a:prstGeom prst="rect">
            <a:avLst/>
          </a:prstGeom>
          <a:noFill/>
        </p:spPr>
        <p:txBody>
          <a:bodyPr wrap="square" rtlCol="0">
            <a:spAutoFit/>
          </a:bodyPr>
          <a:lstStyle/>
          <a:p>
            <a:r>
              <a:rPr lang="en-US" sz="3200" dirty="0">
                <a:solidFill>
                  <a:srgbClr val="FF0000"/>
                </a:solidFill>
              </a:rPr>
              <a:t>TOP2A p.K743N </a:t>
            </a:r>
            <a:endParaRPr lang="en-SG" sz="3200" dirty="0">
              <a:solidFill>
                <a:srgbClr val="FF0000"/>
              </a:solidFill>
            </a:endParaRPr>
          </a:p>
        </p:txBody>
      </p:sp>
      <p:sp>
        <p:nvSpPr>
          <p:cNvPr id="41" name="Oval 40">
            <a:extLst>
              <a:ext uri="{FF2B5EF4-FFF2-40B4-BE49-F238E27FC236}">
                <a16:creationId xmlns:a16="http://schemas.microsoft.com/office/drawing/2014/main" id="{E8E1C7EA-857C-4573-B95F-BB1EE45A7118}"/>
              </a:ext>
            </a:extLst>
          </p:cNvPr>
          <p:cNvSpPr/>
          <p:nvPr/>
        </p:nvSpPr>
        <p:spPr>
          <a:xfrm>
            <a:off x="2053697" y="4581663"/>
            <a:ext cx="3467096" cy="13780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4" name="Straight Arrow Connector 43">
            <a:extLst>
              <a:ext uri="{FF2B5EF4-FFF2-40B4-BE49-F238E27FC236}">
                <a16:creationId xmlns:a16="http://schemas.microsoft.com/office/drawing/2014/main" id="{06BEA060-7714-429A-8FB9-6022C64FEFBB}"/>
              </a:ext>
            </a:extLst>
          </p:cNvPr>
          <p:cNvCxnSpPr>
            <a:cxnSpLocks/>
          </p:cNvCxnSpPr>
          <p:nvPr/>
        </p:nvCxnSpPr>
        <p:spPr>
          <a:xfrm>
            <a:off x="6885977" y="5181600"/>
            <a:ext cx="0" cy="990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818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6DFE-E47E-40D1-B410-6190E4412A59}"/>
              </a:ext>
            </a:extLst>
          </p:cNvPr>
          <p:cNvSpPr>
            <a:spLocks noGrp="1"/>
          </p:cNvSpPr>
          <p:nvPr>
            <p:ph type="title"/>
          </p:nvPr>
        </p:nvSpPr>
        <p:spPr>
          <a:xfrm>
            <a:off x="1981200" y="1752600"/>
            <a:ext cx="7924800" cy="1143000"/>
          </a:xfrm>
        </p:spPr>
        <p:txBody>
          <a:bodyPr/>
          <a:lstStyle/>
          <a:p>
            <a:r>
              <a:rPr lang="en-US" dirty="0"/>
              <a:t>Computation for mutational signatures</a:t>
            </a:r>
            <a:endParaRPr lang="en-SG" dirty="0"/>
          </a:p>
        </p:txBody>
      </p:sp>
      <p:sp>
        <p:nvSpPr>
          <p:cNvPr id="3" name="Slide Number Placeholder 2">
            <a:extLst>
              <a:ext uri="{FF2B5EF4-FFF2-40B4-BE49-F238E27FC236}">
                <a16:creationId xmlns:a16="http://schemas.microsoft.com/office/drawing/2014/main" id="{D16DDC4B-E1CF-4A61-859A-9E9BD2872322}"/>
              </a:ext>
            </a:extLst>
          </p:cNvPr>
          <p:cNvSpPr>
            <a:spLocks noGrp="1"/>
          </p:cNvSpPr>
          <p:nvPr>
            <p:ph type="sldNum" sz="quarter" idx="12"/>
          </p:nvPr>
        </p:nvSpPr>
        <p:spPr/>
        <p:txBody>
          <a:bodyPr/>
          <a:lstStyle/>
          <a:p>
            <a:pPr>
              <a:defRPr/>
            </a:pPr>
            <a:fld id="{47EB465D-2B07-4782-9D38-CDF7B0E66DA7}" type="slidenum">
              <a:rPr lang="en-US" smtClean="0"/>
              <a:pPr>
                <a:defRPr/>
              </a:pPr>
              <a:t>44</a:t>
            </a:fld>
            <a:endParaRPr lang="en-US"/>
          </a:p>
        </p:txBody>
      </p:sp>
    </p:spTree>
    <p:extLst>
      <p:ext uri="{BB962C8B-B14F-4D97-AF65-F5344CB8AC3E}">
        <p14:creationId xmlns:p14="http://schemas.microsoft.com/office/powerpoint/2010/main" val="3141089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45</a:t>
            </a:fld>
            <a:endParaRPr lang="en-US"/>
          </a:p>
        </p:txBody>
      </p:sp>
      <p:pic>
        <p:nvPicPr>
          <p:cNvPr id="4" name="Picture 3"/>
          <p:cNvPicPr>
            <a:picLocks noChangeAspect="1"/>
          </p:cNvPicPr>
          <p:nvPr/>
        </p:nvPicPr>
        <p:blipFill rotWithShape="1">
          <a:blip r:embed="rId2"/>
          <a:srcRect l="19155" t="23161" r="2611" b="59704"/>
          <a:stretch/>
        </p:blipFill>
        <p:spPr>
          <a:xfrm>
            <a:off x="2191871" y="1676401"/>
            <a:ext cx="9538448" cy="1013012"/>
          </a:xfrm>
          <a:prstGeom prst="rect">
            <a:avLst/>
          </a:prstGeom>
        </p:spPr>
      </p:pic>
      <p:sp>
        <p:nvSpPr>
          <p:cNvPr id="6" name="TextBox 5"/>
          <p:cNvSpPr txBox="1"/>
          <p:nvPr/>
        </p:nvSpPr>
        <p:spPr>
          <a:xfrm>
            <a:off x="533400" y="1752600"/>
            <a:ext cx="1600200" cy="1015663"/>
          </a:xfrm>
          <a:prstGeom prst="rect">
            <a:avLst/>
          </a:prstGeom>
          <a:noFill/>
        </p:spPr>
        <p:txBody>
          <a:bodyPr wrap="square" rtlCol="0">
            <a:spAutoFit/>
          </a:bodyPr>
          <a:lstStyle/>
          <a:p>
            <a:pPr algn="r"/>
            <a:r>
              <a:rPr lang="en-US" sz="2000" b="1" dirty="0"/>
              <a:t>Spectrum:</a:t>
            </a:r>
          </a:p>
          <a:p>
            <a:pPr algn="r"/>
            <a:r>
              <a:rPr lang="en-US" sz="2000" b="1" dirty="0"/>
              <a:t>39,000 mutations</a:t>
            </a:r>
          </a:p>
        </p:txBody>
      </p:sp>
    </p:spTree>
    <p:extLst>
      <p:ext uri="{BB962C8B-B14F-4D97-AF65-F5344CB8AC3E}">
        <p14:creationId xmlns:p14="http://schemas.microsoft.com/office/powerpoint/2010/main" val="2993985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46</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Rectangle 5"/>
          <p:cNvSpPr/>
          <p:nvPr/>
        </p:nvSpPr>
        <p:spPr>
          <a:xfrm>
            <a:off x="533400" y="2743200"/>
            <a:ext cx="11430000" cy="685800"/>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3331252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47</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Tree>
    <p:extLst>
      <p:ext uri="{BB962C8B-B14F-4D97-AF65-F5344CB8AC3E}">
        <p14:creationId xmlns:p14="http://schemas.microsoft.com/office/powerpoint/2010/main" val="1567402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829800" cy="1143000"/>
          </a:xfrm>
        </p:spPr>
        <p:txBody>
          <a:bodyPr/>
          <a:lstStyle/>
          <a:p>
            <a:pPr algn="l"/>
            <a:r>
              <a:rPr lang="en-US" sz="3600" dirty="0"/>
              <a:t>More often, spectra consist of superimposed mutations from multiple processes</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48</a:t>
            </a:fld>
            <a:endParaRPr lang="en-US"/>
          </a:p>
        </p:txBody>
      </p:sp>
      <p:pic>
        <p:nvPicPr>
          <p:cNvPr id="4" name="Picture 3"/>
          <p:cNvPicPr>
            <a:picLocks noChangeAspect="1"/>
          </p:cNvPicPr>
          <p:nvPr/>
        </p:nvPicPr>
        <p:blipFill rotWithShape="1">
          <a:blip r:embed="rId2"/>
          <a:srcRect l="6177" t="23161" r="2611" b="11788"/>
          <a:stretch/>
        </p:blipFill>
        <p:spPr>
          <a:xfrm>
            <a:off x="609600" y="1676400"/>
            <a:ext cx="11120719" cy="3845859"/>
          </a:xfrm>
          <a:prstGeom prst="rect">
            <a:avLst/>
          </a:prstGeom>
        </p:spPr>
      </p:pic>
      <p:sp>
        <p:nvSpPr>
          <p:cNvPr id="5" name="TextBox 4"/>
          <p:cNvSpPr txBox="1"/>
          <p:nvPr/>
        </p:nvSpPr>
        <p:spPr>
          <a:xfrm>
            <a:off x="533400" y="1752600"/>
            <a:ext cx="1600200" cy="1015663"/>
          </a:xfrm>
          <a:prstGeom prst="rect">
            <a:avLst/>
          </a:prstGeom>
          <a:solidFill>
            <a:schemeClr val="bg1"/>
          </a:solidFill>
        </p:spPr>
        <p:txBody>
          <a:bodyPr wrap="square" rtlCol="0">
            <a:spAutoFit/>
          </a:bodyPr>
          <a:lstStyle/>
          <a:p>
            <a:pPr algn="r"/>
            <a:r>
              <a:rPr lang="en-US" sz="2000" b="1" dirty="0"/>
              <a:t>Spectrum:</a:t>
            </a:r>
          </a:p>
          <a:p>
            <a:pPr algn="r"/>
            <a:r>
              <a:rPr lang="en-US" sz="2000" b="1" dirty="0"/>
              <a:t>39,000 mutations</a:t>
            </a:r>
          </a:p>
        </p:txBody>
      </p:sp>
      <p:sp>
        <p:nvSpPr>
          <p:cNvPr id="6" name="TextBox 5"/>
          <p:cNvSpPr txBox="1"/>
          <p:nvPr/>
        </p:nvSpPr>
        <p:spPr>
          <a:xfrm rot="16200000">
            <a:off x="-558968" y="3987969"/>
            <a:ext cx="2286000" cy="1015663"/>
          </a:xfrm>
          <a:prstGeom prst="rect">
            <a:avLst/>
          </a:prstGeom>
          <a:solidFill>
            <a:schemeClr val="bg1"/>
          </a:solidFill>
        </p:spPr>
        <p:txBody>
          <a:bodyPr wrap="square" rtlCol="0">
            <a:spAutoFit/>
          </a:bodyPr>
          <a:lstStyle/>
          <a:p>
            <a:pPr algn="ctr"/>
            <a:r>
              <a:rPr lang="en-US" sz="2000" b="1" dirty="0"/>
              <a:t>Counts of mutations due to 5 signatures</a:t>
            </a:r>
          </a:p>
        </p:txBody>
      </p:sp>
      <p:sp>
        <p:nvSpPr>
          <p:cNvPr id="7" name="Oval 6">
            <a:extLst>
              <a:ext uri="{FF2B5EF4-FFF2-40B4-BE49-F238E27FC236}">
                <a16:creationId xmlns:a16="http://schemas.microsoft.com/office/drawing/2014/main" id="{D216F194-7BF5-47FC-A494-D50D50F38EFD}"/>
              </a:ext>
            </a:extLst>
          </p:cNvPr>
          <p:cNvSpPr/>
          <p:nvPr/>
        </p:nvSpPr>
        <p:spPr>
          <a:xfrm>
            <a:off x="2057400" y="2590800"/>
            <a:ext cx="2895600" cy="762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56357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4EFE-9CCF-48CE-89BF-C3B21BC4E9B1}"/>
              </a:ext>
            </a:extLst>
          </p:cNvPr>
          <p:cNvSpPr>
            <a:spLocks noGrp="1"/>
          </p:cNvSpPr>
          <p:nvPr>
            <p:ph type="title"/>
          </p:nvPr>
        </p:nvSpPr>
        <p:spPr>
          <a:xfrm>
            <a:off x="609600" y="274638"/>
            <a:ext cx="9753600" cy="715962"/>
          </a:xfrm>
        </p:spPr>
        <p:txBody>
          <a:bodyPr/>
          <a:lstStyle/>
          <a:p>
            <a:pPr algn="l"/>
            <a:r>
              <a:rPr lang="en-US" sz="4000" dirty="0"/>
              <a:t>Cosine similarity versus Euclidean distance</a:t>
            </a:r>
          </a:p>
        </p:txBody>
      </p:sp>
      <p:sp>
        <p:nvSpPr>
          <p:cNvPr id="3" name="Slide Number Placeholder 2">
            <a:extLst>
              <a:ext uri="{FF2B5EF4-FFF2-40B4-BE49-F238E27FC236}">
                <a16:creationId xmlns:a16="http://schemas.microsoft.com/office/drawing/2014/main" id="{5C185B14-2848-4F4E-96D5-98F6E85CA74C}"/>
              </a:ext>
            </a:extLst>
          </p:cNvPr>
          <p:cNvSpPr>
            <a:spLocks noGrp="1"/>
          </p:cNvSpPr>
          <p:nvPr>
            <p:ph type="sldNum" sz="quarter" idx="12"/>
          </p:nvPr>
        </p:nvSpPr>
        <p:spPr/>
        <p:txBody>
          <a:bodyPr/>
          <a:lstStyle/>
          <a:p>
            <a:pPr>
              <a:defRPr/>
            </a:pPr>
            <a:fld id="{47EB465D-2B07-4782-9D38-CDF7B0E66DA7}" type="slidenum">
              <a:rPr lang="en-US" smtClean="0"/>
              <a:pPr>
                <a:defRPr/>
              </a:pPr>
              <a:t>49</a:t>
            </a:fld>
            <a:endParaRPr lang="en-US"/>
          </a:p>
        </p:txBody>
      </p:sp>
      <p:pic>
        <p:nvPicPr>
          <p:cNvPr id="5" name="Picture 4" descr="Diagram&#10;&#10;Description automatically generated">
            <a:extLst>
              <a:ext uri="{FF2B5EF4-FFF2-40B4-BE49-F238E27FC236}">
                <a16:creationId xmlns:a16="http://schemas.microsoft.com/office/drawing/2014/main" id="{7F1DF99D-DE90-4DCD-BCFC-2472709B0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057400"/>
            <a:ext cx="5323730" cy="4572000"/>
          </a:xfrm>
          <a:prstGeom prst="rect">
            <a:avLst/>
          </a:prstGeom>
        </p:spPr>
      </p:pic>
      <p:sp>
        <p:nvSpPr>
          <p:cNvPr id="6" name="TextBox 5">
            <a:extLst>
              <a:ext uri="{FF2B5EF4-FFF2-40B4-BE49-F238E27FC236}">
                <a16:creationId xmlns:a16="http://schemas.microsoft.com/office/drawing/2014/main" id="{47A2282D-E7E7-4080-A7F9-F429B6C14DA2}"/>
              </a:ext>
            </a:extLst>
          </p:cNvPr>
          <p:cNvSpPr txBox="1"/>
          <p:nvPr/>
        </p:nvSpPr>
        <p:spPr>
          <a:xfrm flipH="1">
            <a:off x="4191000" y="6248400"/>
            <a:ext cx="6659882" cy="369332"/>
          </a:xfrm>
          <a:prstGeom prst="rect">
            <a:avLst/>
          </a:prstGeom>
          <a:noFill/>
        </p:spPr>
        <p:txBody>
          <a:bodyPr wrap="square" rtlCol="0">
            <a:spAutoFit/>
          </a:bodyPr>
          <a:lstStyle/>
          <a:p>
            <a:r>
              <a:rPr lang="en-US" b="0" i="0" u="sng" dirty="0">
                <a:effectLst/>
                <a:latin typeface="Roboto"/>
                <a:hlinkClick r:id="rId3"/>
              </a:rPr>
              <a:t>Figure from 10.3390/</a:t>
            </a:r>
            <a:r>
              <a:rPr lang="en-US" b="0" i="0" u="sng" dirty="0" err="1">
                <a:effectLst/>
                <a:latin typeface="Roboto"/>
                <a:hlinkClick r:id="rId3"/>
              </a:rPr>
              <a:t>info8040140</a:t>
            </a:r>
            <a:r>
              <a:rPr lang="en-US" b="0" i="0" u="sng" dirty="0">
                <a:effectLst/>
                <a:latin typeface="Roboto"/>
              </a:rPr>
              <a:t> Wang, Chen, Wu, 2017</a:t>
            </a:r>
            <a:endParaRPr lang="en-US" dirty="0"/>
          </a:p>
        </p:txBody>
      </p:sp>
      <p:sp>
        <p:nvSpPr>
          <p:cNvPr id="7" name="TextBox 6">
            <a:extLst>
              <a:ext uri="{FF2B5EF4-FFF2-40B4-BE49-F238E27FC236}">
                <a16:creationId xmlns:a16="http://schemas.microsoft.com/office/drawing/2014/main" id="{07F553FE-DA58-49AF-8762-5726E64CFBF1}"/>
              </a:ext>
            </a:extLst>
          </p:cNvPr>
          <p:cNvSpPr txBox="1"/>
          <p:nvPr/>
        </p:nvSpPr>
        <p:spPr>
          <a:xfrm>
            <a:off x="1066800" y="1371600"/>
            <a:ext cx="9170074" cy="523220"/>
          </a:xfrm>
          <a:prstGeom prst="rect">
            <a:avLst/>
          </a:prstGeom>
          <a:noFill/>
        </p:spPr>
        <p:txBody>
          <a:bodyPr wrap="none" rtlCol="0">
            <a:spAutoFit/>
          </a:bodyPr>
          <a:lstStyle/>
          <a:p>
            <a:r>
              <a:rPr lang="en-US" sz="2800" dirty="0"/>
              <a:t>Consider the signature to be a vector in 96-dimensional space</a:t>
            </a:r>
          </a:p>
        </p:txBody>
      </p:sp>
    </p:spTree>
    <p:extLst>
      <p:ext uri="{BB962C8B-B14F-4D97-AF65-F5344CB8AC3E}">
        <p14:creationId xmlns:p14="http://schemas.microsoft.com/office/powerpoint/2010/main" val="180363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0zb336Y-KFTONMjacQ4RuHapXswdy_GBl9huZiWn417jO-_OnSoe8txSyndE5qN3uNACatVsjItyksuRnRohAxQg9uVBCBWkRevSmt76C1KSxeMIwL_34ZwFF50a1t3TZsqsgOdh1Zc"/>
          <p:cNvPicPr>
            <a:picLocks noChangeAspect="1" noChangeArrowheads="1"/>
          </p:cNvPicPr>
          <p:nvPr/>
        </p:nvPicPr>
        <p:blipFill rotWithShape="1">
          <a:blip r:embed="rId2">
            <a:extLst>
              <a:ext uri="{28A0092B-C50C-407E-A947-70E740481C1C}">
                <a14:useLocalDpi xmlns:a14="http://schemas.microsoft.com/office/drawing/2010/main" val="0"/>
              </a:ext>
            </a:extLst>
          </a:blip>
          <a:srcRect l="13768" t="29256" r="36408" b="22770"/>
          <a:stretch/>
        </p:blipFill>
        <p:spPr bwMode="auto">
          <a:xfrm>
            <a:off x="0" y="1441686"/>
            <a:ext cx="4088313" cy="32311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8kmcKNifZOEHaKeB3ec3UdR6l9ZYo-epqSPLvD-s8hGIFSwP8zBA9-aW26cI9SfM8aWni7sEBCRV6OLxbdpdocpsxmFl7y5QXogDjUu4N7bHCKCPjEKbHXEX94QbeSSpouXSOTJvn8U"/>
          <p:cNvPicPr>
            <a:picLocks noChangeAspect="1" noChangeArrowheads="1"/>
          </p:cNvPicPr>
          <p:nvPr/>
        </p:nvPicPr>
        <p:blipFill rotWithShape="1">
          <a:blip r:embed="rId3">
            <a:extLst>
              <a:ext uri="{28A0092B-C50C-407E-A947-70E740481C1C}">
                <a14:useLocalDpi xmlns:a14="http://schemas.microsoft.com/office/drawing/2010/main" val="0"/>
              </a:ext>
            </a:extLst>
          </a:blip>
          <a:srcRect l="15748" t="16541" r="34601" b="15107"/>
          <a:stretch/>
        </p:blipFill>
        <p:spPr bwMode="auto">
          <a:xfrm>
            <a:off x="6184046" y="914400"/>
            <a:ext cx="4438443" cy="33605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4.googleusercontent.com/kaGjiongTydgFwKdc4noP_kUHoA3yIInVzhb9EjTYlMyss00Szbv4Z6Kx-E5VVL1hVKz07G7a9KfN1W7q1fvgBR4MYxiCY-idRYzRUzZMpDlZjnspn58AKh0q7W6DdfTFUcdfXNH2q4"/>
          <p:cNvPicPr>
            <a:picLocks noChangeAspect="1" noChangeArrowheads="1"/>
          </p:cNvPicPr>
          <p:nvPr/>
        </p:nvPicPr>
        <p:blipFill rotWithShape="1">
          <a:blip r:embed="rId4">
            <a:extLst>
              <a:ext uri="{28A0092B-C50C-407E-A947-70E740481C1C}">
                <a14:useLocalDpi xmlns:a14="http://schemas.microsoft.com/office/drawing/2010/main" val="0"/>
              </a:ext>
            </a:extLst>
          </a:blip>
          <a:srcRect l="23275" t="42716" r="55052" b="30267"/>
          <a:stretch/>
        </p:blipFill>
        <p:spPr bwMode="auto">
          <a:xfrm>
            <a:off x="4099848" y="3140758"/>
            <a:ext cx="3985948" cy="2726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7005" y="1247433"/>
            <a:ext cx="906017" cy="523220"/>
          </a:xfrm>
          <a:prstGeom prst="rect">
            <a:avLst/>
          </a:prstGeom>
          <a:noFill/>
        </p:spPr>
        <p:txBody>
          <a:bodyPr wrap="none" rtlCol="0">
            <a:spAutoFit/>
          </a:bodyPr>
          <a:lstStyle/>
          <a:p>
            <a:r>
              <a:rPr lang="en-US" sz="2800" dirty="0"/>
              <a:t>India</a:t>
            </a:r>
          </a:p>
        </p:txBody>
      </p:sp>
      <p:sp>
        <p:nvSpPr>
          <p:cNvPr id="11" name="TextBox 10"/>
          <p:cNvSpPr txBox="1"/>
          <p:nvPr/>
        </p:nvSpPr>
        <p:spPr>
          <a:xfrm>
            <a:off x="617892" y="1044497"/>
            <a:ext cx="1462901" cy="523220"/>
          </a:xfrm>
          <a:prstGeom prst="rect">
            <a:avLst/>
          </a:prstGeom>
          <a:noFill/>
        </p:spPr>
        <p:txBody>
          <a:bodyPr wrap="none" rtlCol="0">
            <a:spAutoFit/>
          </a:bodyPr>
          <a:lstStyle/>
          <a:p>
            <a:r>
              <a:rPr lang="en-US" sz="2800" dirty="0"/>
              <a:t>Romania</a:t>
            </a:r>
          </a:p>
        </p:txBody>
      </p:sp>
      <p:sp>
        <p:nvSpPr>
          <p:cNvPr id="12" name="TextBox 11"/>
          <p:cNvSpPr txBox="1"/>
          <p:nvPr/>
        </p:nvSpPr>
        <p:spPr>
          <a:xfrm>
            <a:off x="4724400" y="2667000"/>
            <a:ext cx="973985" cy="523220"/>
          </a:xfrm>
          <a:prstGeom prst="rect">
            <a:avLst/>
          </a:prstGeom>
          <a:noFill/>
        </p:spPr>
        <p:txBody>
          <a:bodyPr wrap="none" rtlCol="0">
            <a:spAutoFit/>
          </a:bodyPr>
          <a:lstStyle/>
          <a:p>
            <a:r>
              <a:rPr lang="en-US" sz="2800" dirty="0"/>
              <a:t>Brazil</a:t>
            </a:r>
          </a:p>
        </p:txBody>
      </p:sp>
      <p:sp>
        <p:nvSpPr>
          <p:cNvPr id="3" name="Right Arrow 2"/>
          <p:cNvSpPr/>
          <p:nvPr/>
        </p:nvSpPr>
        <p:spPr>
          <a:xfrm>
            <a:off x="3657600" y="5181600"/>
            <a:ext cx="873339"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47EB465D-2B07-4782-9D38-CDF7B0E66DA7}" type="slidenum">
              <a:rPr lang="en-US" smtClean="0"/>
              <a:pPr>
                <a:defRPr/>
              </a:pPr>
              <a:t>5</a:t>
            </a:fld>
            <a:endParaRPr lang="en-US"/>
          </a:p>
        </p:txBody>
      </p:sp>
      <p:sp>
        <p:nvSpPr>
          <p:cNvPr id="16" name="Title 1"/>
          <p:cNvSpPr>
            <a:spLocks noGrp="1"/>
          </p:cNvSpPr>
          <p:nvPr>
            <p:ph type="title"/>
          </p:nvPr>
        </p:nvSpPr>
        <p:spPr>
          <a:xfrm>
            <a:off x="457200" y="0"/>
            <a:ext cx="11125200" cy="990600"/>
          </a:xfrm>
        </p:spPr>
        <p:txBody>
          <a:bodyPr>
            <a:normAutofit/>
          </a:bodyPr>
          <a:lstStyle/>
          <a:p>
            <a:pPr algn="l"/>
            <a:r>
              <a:rPr lang="en-US" sz="3600" dirty="0"/>
              <a:t>Not just Chinese herbal medicine</a:t>
            </a:r>
          </a:p>
        </p:txBody>
      </p:sp>
      <p:sp>
        <p:nvSpPr>
          <p:cNvPr id="2" name="TextBox 1"/>
          <p:cNvSpPr txBox="1"/>
          <p:nvPr/>
        </p:nvSpPr>
        <p:spPr>
          <a:xfrm>
            <a:off x="7467600" y="5029200"/>
            <a:ext cx="3886200" cy="523220"/>
          </a:xfrm>
          <a:prstGeom prst="rect">
            <a:avLst/>
          </a:prstGeom>
          <a:noFill/>
        </p:spPr>
        <p:txBody>
          <a:bodyPr wrap="square" rtlCol="0">
            <a:spAutoFit/>
          </a:bodyPr>
          <a:lstStyle/>
          <a:p>
            <a:r>
              <a:rPr lang="en-US" sz="2800" i="1" dirty="0"/>
              <a:t>Aristolochia </a:t>
            </a:r>
            <a:r>
              <a:rPr lang="en-US" sz="2800" i="1" dirty="0" err="1"/>
              <a:t>cymbifera</a:t>
            </a:r>
            <a:endParaRPr lang="en-US" sz="2800" i="1" dirty="0"/>
          </a:p>
        </p:txBody>
      </p:sp>
      <p:sp>
        <p:nvSpPr>
          <p:cNvPr id="14" name="TextBox 13"/>
          <p:cNvSpPr txBox="1"/>
          <p:nvPr/>
        </p:nvSpPr>
        <p:spPr>
          <a:xfrm>
            <a:off x="8458200" y="2057400"/>
            <a:ext cx="3429000" cy="523220"/>
          </a:xfrm>
          <a:prstGeom prst="rect">
            <a:avLst/>
          </a:prstGeom>
          <a:solidFill>
            <a:schemeClr val="bg1"/>
          </a:solidFill>
        </p:spPr>
        <p:txBody>
          <a:bodyPr wrap="square" rtlCol="0">
            <a:spAutoFit/>
          </a:bodyPr>
          <a:lstStyle/>
          <a:p>
            <a:r>
              <a:rPr lang="en-US" sz="2800" i="1" dirty="0"/>
              <a:t>Aristolochia indica</a:t>
            </a:r>
          </a:p>
        </p:txBody>
      </p:sp>
      <p:sp>
        <p:nvSpPr>
          <p:cNvPr id="13" name="Right Arrow 12"/>
          <p:cNvSpPr/>
          <p:nvPr/>
        </p:nvSpPr>
        <p:spPr>
          <a:xfrm flipH="1">
            <a:off x="10296080" y="1774121"/>
            <a:ext cx="1482939" cy="3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400" y="4648200"/>
            <a:ext cx="3581400" cy="523220"/>
          </a:xfrm>
          <a:prstGeom prst="rect">
            <a:avLst/>
          </a:prstGeom>
          <a:noFill/>
        </p:spPr>
        <p:txBody>
          <a:bodyPr wrap="square" rtlCol="0">
            <a:spAutoFit/>
          </a:bodyPr>
          <a:lstStyle/>
          <a:p>
            <a:r>
              <a:rPr lang="en-US" sz="2800" i="1" dirty="0"/>
              <a:t>Aristolochia </a:t>
            </a:r>
            <a:r>
              <a:rPr lang="en-US" sz="2800" i="1" dirty="0" err="1"/>
              <a:t>clematitis</a:t>
            </a:r>
            <a:endParaRPr lang="en-US" sz="2800" i="1" dirty="0"/>
          </a:p>
        </p:txBody>
      </p:sp>
      <p:sp>
        <p:nvSpPr>
          <p:cNvPr id="6" name="TextBox 5"/>
          <p:cNvSpPr txBox="1"/>
          <p:nvPr/>
        </p:nvSpPr>
        <p:spPr>
          <a:xfrm>
            <a:off x="228600" y="5105400"/>
            <a:ext cx="3352800" cy="646331"/>
          </a:xfrm>
          <a:prstGeom prst="rect">
            <a:avLst/>
          </a:prstGeom>
          <a:noFill/>
        </p:spPr>
        <p:txBody>
          <a:bodyPr wrap="square" rtlCol="0">
            <a:spAutoFit/>
          </a:bodyPr>
          <a:lstStyle/>
          <a:p>
            <a:r>
              <a:rPr lang="en-US" dirty="0"/>
              <a:t>Combats cancer, ulcers, prevents hair loss and hemorrhoids</a:t>
            </a:r>
          </a:p>
        </p:txBody>
      </p:sp>
    </p:spTree>
    <p:extLst>
      <p:ext uri="{BB962C8B-B14F-4D97-AF65-F5344CB8AC3E}">
        <p14:creationId xmlns:p14="http://schemas.microsoft.com/office/powerpoint/2010/main" val="482205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 </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50</a:t>
            </a:fld>
            <a:endParaRPr lang="en-US" dirty="0"/>
          </a:p>
        </p:txBody>
      </p:sp>
    </p:spTree>
    <p:extLst>
      <p:ext uri="{BB962C8B-B14F-4D97-AF65-F5344CB8AC3E}">
        <p14:creationId xmlns:p14="http://schemas.microsoft.com/office/powerpoint/2010/main" val="29351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51</a:t>
            </a:fld>
            <a:endParaRPr lang="en-US" dirty="0"/>
          </a:p>
        </p:txBody>
      </p:sp>
      <p:sp>
        <p:nvSpPr>
          <p:cNvPr id="5" name="Rectangle 4">
            <a:extLst>
              <a:ext uri="{FF2B5EF4-FFF2-40B4-BE49-F238E27FC236}">
                <a16:creationId xmlns:a16="http://schemas.microsoft.com/office/drawing/2014/main" id="{9BF95C40-1C22-4A4F-A205-452589AADC50}"/>
              </a:ext>
            </a:extLst>
          </p:cNvPr>
          <p:cNvSpPr/>
          <p:nvPr/>
        </p:nvSpPr>
        <p:spPr>
          <a:xfrm>
            <a:off x="381000" y="2895600"/>
            <a:ext cx="10744200" cy="35052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rrow: Slight curve">
            <a:extLst>
              <a:ext uri="{FF2B5EF4-FFF2-40B4-BE49-F238E27FC236}">
                <a16:creationId xmlns:a16="http://schemas.microsoft.com/office/drawing/2014/main" id="{31E8C6DF-C9A6-4A38-BD79-D96F4D3BCC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7" y="990600"/>
            <a:ext cx="914400" cy="914400"/>
          </a:xfrm>
          <a:prstGeom prst="rect">
            <a:avLst/>
          </a:prstGeom>
        </p:spPr>
      </p:pic>
    </p:spTree>
    <p:extLst>
      <p:ext uri="{BB962C8B-B14F-4D97-AF65-F5344CB8AC3E}">
        <p14:creationId xmlns:p14="http://schemas.microsoft.com/office/powerpoint/2010/main" val="3798162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9448800" cy="1096962"/>
          </a:xfrm>
        </p:spPr>
        <p:txBody>
          <a:bodyPr/>
          <a:lstStyle/>
          <a:p>
            <a:pPr algn="l"/>
            <a:r>
              <a:rPr lang="en-US" sz="3600" dirty="0"/>
              <a:t>Many signatures have been extracted and many have been confirmed by additional evidence</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52</a:t>
            </a:fld>
            <a:endParaRPr lang="en-US" dirty="0"/>
          </a:p>
        </p:txBody>
      </p:sp>
      <p:pic>
        <p:nvPicPr>
          <p:cNvPr id="5" name="Picture 4"/>
          <p:cNvPicPr>
            <a:picLocks noChangeAspect="1"/>
          </p:cNvPicPr>
          <p:nvPr/>
        </p:nvPicPr>
        <p:blipFill rotWithShape="1">
          <a:blip r:embed="rId2"/>
          <a:srcRect l="1853" t="11429" r="9039" b="11135"/>
          <a:stretch/>
        </p:blipFill>
        <p:spPr>
          <a:xfrm>
            <a:off x="381000" y="1219200"/>
            <a:ext cx="8879064" cy="4800600"/>
          </a:xfrm>
          <a:prstGeom prst="rect">
            <a:avLst/>
          </a:prstGeom>
        </p:spPr>
      </p:pic>
      <p:sp>
        <p:nvSpPr>
          <p:cNvPr id="6" name="TextBox 5"/>
          <p:cNvSpPr txBox="1"/>
          <p:nvPr/>
        </p:nvSpPr>
        <p:spPr>
          <a:xfrm>
            <a:off x="9448800" y="2667000"/>
            <a:ext cx="1821204" cy="1415772"/>
          </a:xfrm>
          <a:prstGeom prst="rect">
            <a:avLst/>
          </a:prstGeom>
          <a:noFill/>
        </p:spPr>
        <p:txBody>
          <a:bodyPr wrap="none" rtlCol="0">
            <a:spAutoFit/>
          </a:bodyPr>
          <a:lstStyle/>
          <a:p>
            <a:r>
              <a:rPr lang="en-US" sz="6600" dirty="0"/>
              <a:t>…</a:t>
            </a:r>
            <a:r>
              <a:rPr lang="en-US" dirty="0"/>
              <a:t> </a:t>
            </a:r>
          </a:p>
          <a:p>
            <a:r>
              <a:rPr lang="en-US" sz="2000" dirty="0"/>
              <a:t>and many more</a:t>
            </a:r>
          </a:p>
        </p:txBody>
      </p:sp>
      <p:sp>
        <p:nvSpPr>
          <p:cNvPr id="7" name="TextBox 6"/>
          <p:cNvSpPr txBox="1"/>
          <p:nvPr/>
        </p:nvSpPr>
        <p:spPr>
          <a:xfrm>
            <a:off x="7315200" y="5715000"/>
            <a:ext cx="4724399" cy="954107"/>
          </a:xfrm>
          <a:prstGeom prst="rect">
            <a:avLst/>
          </a:prstGeom>
          <a:solidFill>
            <a:schemeClr val="bg1"/>
          </a:solidFill>
        </p:spPr>
        <p:txBody>
          <a:bodyPr wrap="square" rtlCol="0">
            <a:spAutoFit/>
          </a:bodyPr>
          <a:lstStyle/>
          <a:p>
            <a:r>
              <a:rPr lang="en-US" sz="1400" dirty="0">
                <a:hlinkClick r:id="rId3"/>
              </a:rPr>
              <a:t>https://cancer.sanger.ac.uk/cosmic/signatures/index.tt</a:t>
            </a:r>
            <a:r>
              <a:rPr lang="en-US" sz="1400" dirty="0"/>
              <a:t> from A</a:t>
            </a:r>
            <a:r>
              <a:rPr lang="en-US" sz="1400" b="0" i="0" dirty="0">
                <a:solidFill>
                  <a:srgbClr val="222222"/>
                </a:solidFill>
                <a:effectLst/>
              </a:rPr>
              <a:t>lexandrov, </a:t>
            </a:r>
            <a:r>
              <a:rPr lang="en-US" sz="1400" b="0" i="0" dirty="0" err="1">
                <a:solidFill>
                  <a:srgbClr val="222222"/>
                </a:solidFill>
                <a:effectLst/>
              </a:rPr>
              <a:t>L.B</a:t>
            </a:r>
            <a:r>
              <a:rPr lang="en-US" sz="1400" b="0" i="0" dirty="0">
                <a:solidFill>
                  <a:srgbClr val="222222"/>
                </a:solidFill>
                <a:effectLst/>
              </a:rPr>
              <a:t>., Kim, J., Haradhvala, N.J. </a:t>
            </a:r>
            <a:r>
              <a:rPr lang="en-US" sz="1400" b="0" i="1" dirty="0">
                <a:solidFill>
                  <a:srgbClr val="222222"/>
                </a:solidFill>
                <a:effectLst/>
              </a:rPr>
              <a:t>et al.</a:t>
            </a:r>
            <a:r>
              <a:rPr lang="en-US" sz="1400" b="0" i="0" dirty="0">
                <a:solidFill>
                  <a:srgbClr val="222222"/>
                </a:solidFill>
                <a:effectLst/>
              </a:rPr>
              <a:t> The repertoire of mutational signatures in human cancer. </a:t>
            </a:r>
            <a:r>
              <a:rPr lang="en-US" sz="1400" b="0" i="1" dirty="0">
                <a:solidFill>
                  <a:srgbClr val="222222"/>
                </a:solidFill>
                <a:effectLst/>
              </a:rPr>
              <a:t>Nature</a:t>
            </a:r>
            <a:r>
              <a:rPr lang="en-US" sz="1400" b="0" i="0" dirty="0">
                <a:solidFill>
                  <a:srgbClr val="222222"/>
                </a:solidFill>
                <a:effectLst/>
              </a:rPr>
              <a:t> </a:t>
            </a:r>
            <a:r>
              <a:rPr lang="en-US" sz="1400" b="1" i="0" dirty="0">
                <a:solidFill>
                  <a:srgbClr val="222222"/>
                </a:solidFill>
                <a:effectLst/>
              </a:rPr>
              <a:t>578, </a:t>
            </a:r>
            <a:r>
              <a:rPr lang="en-US" sz="1400" b="0" i="0" dirty="0">
                <a:solidFill>
                  <a:srgbClr val="222222"/>
                </a:solidFill>
                <a:effectLst/>
              </a:rPr>
              <a:t>94–101 (2020) https://doi.org/10.1038/s41586-020-1943-3</a:t>
            </a:r>
            <a:endParaRPr lang="en-US" sz="1400" dirty="0"/>
          </a:p>
        </p:txBody>
      </p:sp>
    </p:spTree>
    <p:extLst>
      <p:ext uri="{BB962C8B-B14F-4D97-AF65-F5344CB8AC3E}">
        <p14:creationId xmlns:p14="http://schemas.microsoft.com/office/powerpoint/2010/main" val="3849236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829800" cy="1143000"/>
          </a:xfrm>
        </p:spPr>
        <p:txBody>
          <a:bodyPr/>
          <a:lstStyle/>
          <a:p>
            <a:pPr algn="l"/>
            <a:r>
              <a:rPr lang="en-US" sz="3600" dirty="0"/>
              <a:t>Data mining can tease apart signatures in large sets of spectra</a:t>
            </a:r>
          </a:p>
        </p:txBody>
      </p:sp>
      <p:sp>
        <p:nvSpPr>
          <p:cNvPr id="4" name="Content Placeholder 3"/>
          <p:cNvSpPr>
            <a:spLocks noGrp="1"/>
          </p:cNvSpPr>
          <p:nvPr>
            <p:ph idx="1"/>
          </p:nvPr>
        </p:nvSpPr>
        <p:spPr>
          <a:xfrm>
            <a:off x="533400" y="1371600"/>
            <a:ext cx="10972800" cy="5334000"/>
          </a:xfrm>
        </p:spPr>
        <p:txBody>
          <a:bodyPr/>
          <a:lstStyle/>
          <a:p>
            <a:r>
              <a:rPr lang="en-US" sz="2800" dirty="0"/>
              <a:t>There are approaches based on:</a:t>
            </a:r>
          </a:p>
          <a:p>
            <a:pPr lvl="1"/>
            <a:r>
              <a:rPr lang="en-US"/>
              <a:t>Non-negative-matrix-factorization </a:t>
            </a:r>
            <a:r>
              <a:rPr lang="en-US" dirty="0"/>
              <a:t>(NMF)</a:t>
            </a:r>
          </a:p>
          <a:p>
            <a:pPr lvl="1"/>
            <a:r>
              <a:rPr lang="en-US" dirty="0"/>
              <a:t>Probabilistic topic models </a:t>
            </a:r>
          </a:p>
          <a:p>
            <a:pPr lvl="2"/>
            <a:r>
              <a:rPr lang="en-US" dirty="0"/>
              <a:t>(will not discuss, see Nicola Roberts’ thesis </a:t>
            </a:r>
            <a:r>
              <a:rPr lang="en-US" dirty="0">
                <a:hlinkClick r:id="rId3"/>
              </a:rPr>
              <a:t>https://www.repository.cam.ac.uk/handle/1810/275454</a:t>
            </a:r>
            <a:r>
              <a:rPr lang="en-US" dirty="0"/>
              <a:t> and </a:t>
            </a:r>
            <a:r>
              <a:rPr lang="en-US" dirty="0">
                <a:hlinkClick r:id="rId4"/>
              </a:rPr>
              <a:t>https://github.com/steverozen/mSigHdp</a:t>
            </a:r>
            <a:r>
              <a:rPr lang="en-US" dirty="0"/>
              <a:t> )</a:t>
            </a:r>
          </a:p>
          <a:p>
            <a:r>
              <a:rPr lang="en-US" sz="2800" b="1" i="1" dirty="0"/>
              <a:t>Unsupervised machine learning</a:t>
            </a:r>
          </a:p>
          <a:p>
            <a:r>
              <a:rPr lang="en-US" sz="2800" b="1" i="1" dirty="0"/>
              <a:t>All methods seem to face similar challenges</a:t>
            </a:r>
          </a:p>
          <a:p>
            <a:r>
              <a:rPr lang="en-US" sz="2800" b="1" i="1" dirty="0"/>
              <a:t>Signature discovery is not a purely algorithmic process</a:t>
            </a:r>
          </a:p>
          <a:p>
            <a:r>
              <a:rPr lang="en-US" sz="2800" dirty="0"/>
              <a:t>The granularity of extracted signatures and the type of mutations considered depend on the larger questions you are considering</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53</a:t>
            </a:fld>
            <a:endParaRPr lang="en-US" dirty="0"/>
          </a:p>
        </p:txBody>
      </p:sp>
    </p:spTree>
    <p:extLst>
      <p:ext uri="{BB962C8B-B14F-4D97-AF65-F5344CB8AC3E}">
        <p14:creationId xmlns:p14="http://schemas.microsoft.com/office/powerpoint/2010/main" val="26612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extraction are based on  </a:t>
            </a:r>
            <a:br>
              <a:rPr lang="en-US" sz="3600" dirty="0"/>
            </a:br>
            <a:r>
              <a:rPr lang="en-US" sz="3600" dirty="0"/>
              <a:t>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sp>
          <p:nvSpPr>
            <p:cNvPr id="29" name="TextBox 28"/>
            <p:cNvSpPr txBox="1"/>
            <p:nvPr/>
          </p:nvSpPr>
          <p:spPr>
            <a:xfrm>
              <a:off x="5073371" y="4841875"/>
              <a:ext cx="3714008" cy="615553"/>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grpSp>
      <p:sp>
        <p:nvSpPr>
          <p:cNvPr id="2" name="Slide Number Placeholder 1"/>
          <p:cNvSpPr>
            <a:spLocks noGrp="1"/>
          </p:cNvSpPr>
          <p:nvPr>
            <p:ph type="sldNum" sz="quarter" idx="12"/>
          </p:nvPr>
        </p:nvSpPr>
        <p:spPr>
          <a:xfrm>
            <a:off x="8147572" y="6214128"/>
            <a:ext cx="2133600" cy="273844"/>
          </a:xfrm>
        </p:spPr>
        <p:txBody>
          <a:bodyPr/>
          <a:lstStyle/>
          <a:p>
            <a:pPr>
              <a:defRPr/>
            </a:pPr>
            <a:fld id="{47EB465D-2B07-4782-9D38-CDF7B0E66DA7}" type="slidenum">
              <a:rPr lang="en-US" smtClean="0"/>
              <a:pPr>
                <a:defRPr/>
              </a:pPr>
              <a:t>54</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Tree>
    <p:extLst>
      <p:ext uri="{BB962C8B-B14F-4D97-AF65-F5344CB8AC3E}">
        <p14:creationId xmlns:p14="http://schemas.microsoft.com/office/powerpoint/2010/main" val="215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10287000" cy="1371599"/>
          </a:xfrm>
        </p:spPr>
        <p:txBody>
          <a:bodyPr rtlCol="0">
            <a:normAutofit/>
          </a:bodyPr>
          <a:lstStyle/>
          <a:p>
            <a:pPr algn="l">
              <a:defRPr/>
            </a:pPr>
            <a:r>
              <a:rPr lang="en-US" sz="3600" dirty="0"/>
              <a:t>Many techniques for mutational signature extraction are based on non-negative matrix factorization (NMF)</a:t>
            </a:r>
            <a:endParaRPr lang="en-SG" sz="3600" dirty="0"/>
          </a:p>
        </p:txBody>
      </p:sp>
      <p:grpSp>
        <p:nvGrpSpPr>
          <p:cNvPr id="7" name="Group 6"/>
          <p:cNvGrpSpPr/>
          <p:nvPr/>
        </p:nvGrpSpPr>
        <p:grpSpPr>
          <a:xfrm>
            <a:off x="1752600" y="1996372"/>
            <a:ext cx="1245001" cy="2098749"/>
            <a:chOff x="1264624" y="2190071"/>
            <a:chExt cx="1660001" cy="2798332"/>
          </a:xfrm>
        </p:grpSpPr>
        <p:sp>
          <p:nvSpPr>
            <p:cNvPr id="13" name="Rectangle 12"/>
            <p:cNvSpPr/>
            <p:nvPr/>
          </p:nvSpPr>
          <p:spPr>
            <a:xfrm>
              <a:off x="1977746" y="2514600"/>
              <a:ext cx="668338"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sz="2400" b="1" dirty="0"/>
                <a:t>W</a:t>
              </a:r>
              <a:endParaRPr lang="en-SG" sz="1350" b="1" dirty="0"/>
            </a:p>
          </p:txBody>
        </p:sp>
        <p:sp>
          <p:nvSpPr>
            <p:cNvPr id="19" name="Left Brace 18"/>
            <p:cNvSpPr/>
            <p:nvPr/>
          </p:nvSpPr>
          <p:spPr>
            <a:xfrm>
              <a:off x="1709459" y="2514599"/>
              <a:ext cx="152400" cy="150018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6" name="Left Brace 25"/>
            <p:cNvSpPr/>
            <p:nvPr/>
          </p:nvSpPr>
          <p:spPr>
            <a:xfrm rot="16200000">
              <a:off x="2247621" y="3851274"/>
              <a:ext cx="141288" cy="668338"/>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1" name="TextBox 26"/>
            <p:cNvSpPr txBox="1">
              <a:spLocks noChangeArrowheads="1"/>
            </p:cNvSpPr>
            <p:nvPr/>
          </p:nvSpPr>
          <p:spPr bwMode="auto">
            <a:xfrm>
              <a:off x="1609136" y="4249739"/>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2" name="TextBox 27"/>
            <p:cNvSpPr txBox="1">
              <a:spLocks noChangeArrowheads="1"/>
            </p:cNvSpPr>
            <p:nvPr/>
          </p:nvSpPr>
          <p:spPr bwMode="auto">
            <a:xfrm rot="16200000">
              <a:off x="408620" y="3046075"/>
              <a:ext cx="21428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grpSp>
      <p:grpSp>
        <p:nvGrpSpPr>
          <p:cNvPr id="12" name="Group 11"/>
          <p:cNvGrpSpPr/>
          <p:nvPr/>
        </p:nvGrpSpPr>
        <p:grpSpPr>
          <a:xfrm>
            <a:off x="3387578" y="1993310"/>
            <a:ext cx="4416961" cy="1268562"/>
            <a:chOff x="3444596" y="2185988"/>
            <a:chExt cx="5889281" cy="1691416"/>
          </a:xfrm>
        </p:grpSpPr>
        <p:sp>
          <p:nvSpPr>
            <p:cNvPr id="20" name="Left Brace 19"/>
            <p:cNvSpPr/>
            <p:nvPr/>
          </p:nvSpPr>
          <p:spPr>
            <a:xfrm rot="10800000">
              <a:off x="8461096" y="2878138"/>
              <a:ext cx="141288" cy="668337"/>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grpSp>
          <p:nvGrpSpPr>
            <p:cNvPr id="8" name="Group 7"/>
            <p:cNvGrpSpPr/>
            <p:nvPr/>
          </p:nvGrpSpPr>
          <p:grpSpPr>
            <a:xfrm>
              <a:off x="3444596" y="2185988"/>
              <a:ext cx="5889281" cy="1691416"/>
              <a:chOff x="3444596" y="2185988"/>
              <a:chExt cx="5889281" cy="1691416"/>
            </a:xfrm>
          </p:grpSpPr>
          <p:sp>
            <p:nvSpPr>
              <p:cNvPr id="16" name="Rectangle 15"/>
              <p:cNvSpPr/>
              <p:nvPr/>
            </p:nvSpPr>
            <p:spPr>
              <a:xfrm rot="5400000">
                <a:off x="5571846" y="739774"/>
                <a:ext cx="668338" cy="492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4" name="Right Brace 23"/>
              <p:cNvSpPr/>
              <p:nvPr/>
            </p:nvSpPr>
            <p:spPr>
              <a:xfrm rot="16200000">
                <a:off x="5776635" y="187325"/>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4" name="TextBox 29"/>
              <p:cNvSpPr txBox="1">
                <a:spLocks noChangeArrowheads="1"/>
              </p:cNvSpPr>
              <p:nvPr/>
            </p:nvSpPr>
            <p:spPr bwMode="auto">
              <a:xfrm rot="16200000">
                <a:off x="8306800" y="2850328"/>
                <a:ext cx="13154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500" i="1" dirty="0"/>
                  <a:t>N</a:t>
                </a:r>
              </a:p>
              <a:p>
                <a:pPr algn="ctr" eaLnBrk="1" hangingPunct="1">
                  <a:spcBef>
                    <a:spcPct val="0"/>
                  </a:spcBef>
                  <a:buFontTx/>
                  <a:buNone/>
                </a:pPr>
                <a:r>
                  <a:rPr lang="en-US" altLang="en-US" sz="1500" dirty="0"/>
                  <a:t>signatures</a:t>
                </a:r>
                <a:endParaRPr lang="en-SG" altLang="en-US" sz="1500" dirty="0"/>
              </a:p>
            </p:txBody>
          </p:sp>
          <p:sp>
            <p:nvSpPr>
              <p:cNvPr id="49175" name="TextBox 30"/>
              <p:cNvSpPr txBox="1">
                <a:spLocks noChangeArrowheads="1"/>
              </p:cNvSpPr>
              <p:nvPr/>
            </p:nvSpPr>
            <p:spPr bwMode="auto">
              <a:xfrm>
                <a:off x="5041417" y="2185988"/>
                <a:ext cx="17657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p:grpSp>
      </p:grpSp>
      <p:grpSp>
        <p:nvGrpSpPr>
          <p:cNvPr id="9" name="Group 8"/>
          <p:cNvGrpSpPr/>
          <p:nvPr/>
        </p:nvGrpSpPr>
        <p:grpSpPr>
          <a:xfrm>
            <a:off x="6004781" y="1439668"/>
            <a:ext cx="3057734" cy="1371600"/>
            <a:chOff x="6629400" y="1371600"/>
            <a:chExt cx="4076978" cy="1828800"/>
          </a:xfrm>
        </p:grpSpPr>
        <p:cxnSp>
          <p:nvCxnSpPr>
            <p:cNvPr id="34" name="Straight Arrow Connector 33"/>
            <p:cNvCxnSpPr>
              <a:stCxn id="49178" idx="1"/>
            </p:cNvCxnSpPr>
            <p:nvPr/>
          </p:nvCxnSpPr>
          <p:spPr>
            <a:xfrm flipH="1">
              <a:off x="6629400" y="1987153"/>
              <a:ext cx="762000" cy="1213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78" name="TextBox 37"/>
            <p:cNvSpPr txBox="1">
              <a:spLocks noChangeArrowheads="1"/>
            </p:cNvSpPr>
            <p:nvPr/>
          </p:nvSpPr>
          <p:spPr bwMode="auto">
            <a:xfrm>
              <a:off x="7391400" y="1371600"/>
              <a:ext cx="3314978"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dirty="0"/>
                <a:t>Each cell contains level of exposure of 1 tumor to 1 signature</a:t>
              </a:r>
              <a:endParaRPr lang="en-SG" altLang="en-US" sz="1800" dirty="0"/>
            </a:p>
          </p:txBody>
        </p:sp>
      </p:grpSp>
      <p:sp>
        <p:nvSpPr>
          <p:cNvPr id="3" name="TextBox 2"/>
          <p:cNvSpPr txBox="1"/>
          <p:nvPr/>
        </p:nvSpPr>
        <p:spPr>
          <a:xfrm>
            <a:off x="5180659" y="2556476"/>
            <a:ext cx="378630" cy="461665"/>
          </a:xfrm>
          <a:prstGeom prst="rect">
            <a:avLst/>
          </a:prstGeom>
          <a:noFill/>
        </p:spPr>
        <p:txBody>
          <a:bodyPr wrap="none" rtlCol="0">
            <a:spAutoFit/>
          </a:bodyPr>
          <a:lstStyle/>
          <a:p>
            <a:r>
              <a:rPr lang="en-US" sz="2400" b="1" dirty="0">
                <a:solidFill>
                  <a:schemeClr val="bg1"/>
                </a:solidFill>
              </a:rPr>
              <a:t>H</a:t>
            </a:r>
            <a:endParaRPr lang="en-US" sz="2100" b="1" dirty="0">
              <a:solidFill>
                <a:schemeClr val="bg1"/>
              </a:solidFill>
            </a:endParaRPr>
          </a:p>
        </p:txBody>
      </p:sp>
      <p:grpSp>
        <p:nvGrpSpPr>
          <p:cNvPr id="6" name="Group 5"/>
          <p:cNvGrpSpPr/>
          <p:nvPr/>
        </p:nvGrpSpPr>
        <p:grpSpPr>
          <a:xfrm>
            <a:off x="4004533" y="3154169"/>
            <a:ext cx="4140057" cy="1830501"/>
            <a:chOff x="4228822" y="3733799"/>
            <a:chExt cx="5520076" cy="2440667"/>
          </a:xfrm>
        </p:grpSpPr>
        <p:sp>
          <p:nvSpPr>
            <p:cNvPr id="18" name="Rectangle 17"/>
            <p:cNvSpPr/>
            <p:nvPr/>
          </p:nvSpPr>
          <p:spPr>
            <a:xfrm>
              <a:off x="4235172" y="4402138"/>
              <a:ext cx="4924425" cy="148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21" name="Right Brace 20"/>
            <p:cNvSpPr/>
            <p:nvPr/>
          </p:nvSpPr>
          <p:spPr>
            <a:xfrm rot="16200000">
              <a:off x="6549747" y="1770063"/>
              <a:ext cx="269875" cy="49117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25" name="Left Brace 24"/>
            <p:cNvSpPr/>
            <p:nvPr/>
          </p:nvSpPr>
          <p:spPr>
            <a:xfrm rot="10800000">
              <a:off x="9223096" y="4413250"/>
              <a:ext cx="152400" cy="15017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sz="1350" dirty="0"/>
            </a:p>
          </p:txBody>
        </p:sp>
        <p:sp>
          <p:nvSpPr>
            <p:cNvPr id="49173" name="TextBox 28"/>
            <p:cNvSpPr txBox="1">
              <a:spLocks noChangeArrowheads="1"/>
            </p:cNvSpPr>
            <p:nvPr/>
          </p:nvSpPr>
          <p:spPr bwMode="auto">
            <a:xfrm rot="16200000">
              <a:off x="8462008" y="4887575"/>
              <a:ext cx="2142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zh-CN" sz="1500" dirty="0"/>
                <a:t>96</a:t>
              </a:r>
              <a:r>
                <a:rPr lang="en-US" altLang="en-US" sz="1500" dirty="0"/>
                <a:t> mutation types</a:t>
              </a:r>
              <a:endParaRPr lang="en-SG" altLang="en-US" sz="1500" dirty="0"/>
            </a:p>
          </p:txBody>
        </p:sp>
        <p:sp>
          <p:nvSpPr>
            <p:cNvPr id="49176" name="TextBox 31"/>
            <p:cNvSpPr txBox="1">
              <a:spLocks noChangeArrowheads="1"/>
            </p:cNvSpPr>
            <p:nvPr/>
          </p:nvSpPr>
          <p:spPr bwMode="auto">
            <a:xfrm>
              <a:off x="5815837" y="3733799"/>
              <a:ext cx="176578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dirty="0"/>
                <a:t>23,000 tumors</a:t>
              </a:r>
              <a:endParaRPr lang="en-SG" altLang="en-US" sz="1500" dirty="0"/>
            </a:p>
          </p:txBody>
        </p:sp>
        <mc:AlternateContent xmlns:mc="http://schemas.openxmlformats.org/markup-compatibility/2006" xmlns:a14="http://schemas.microsoft.com/office/drawing/2010/main">
          <mc:Choice Requires="a14">
            <p:sp>
              <p:nvSpPr>
                <p:cNvPr id="29" name="TextBox 28"/>
                <p:cNvSpPr txBox="1"/>
                <p:nvPr/>
              </p:nvSpPr>
              <p:spPr>
                <a:xfrm>
                  <a:off x="5595045" y="4811440"/>
                  <a:ext cx="1891971" cy="627780"/>
                </a:xfrm>
                <a:prstGeom prst="rect">
                  <a:avLst/>
                </a:prstGeom>
                <a:noFill/>
              </p:spPr>
              <p:txBody>
                <a:bodyPr wrap="none" rtlCol="0">
                  <a:spAutoFit/>
                </a:bodyPr>
                <a:lstStyle/>
                <a:p>
                  <a14:m>
                    <m:oMath xmlns:m="http://schemas.openxmlformats.org/officeDocument/2006/math">
                      <m:acc>
                        <m:accPr>
                          <m:chr m:val="̃"/>
                          <m:ctrlPr>
                            <a:rPr lang="en-US" sz="2400" b="1" i="1" dirty="0" smtClean="0">
                              <a:solidFill>
                                <a:schemeClr val="bg1"/>
                              </a:solidFill>
                              <a:latin typeface="Cambria Math" panose="02040503050406030204" pitchFamily="18" charset="0"/>
                            </a:rPr>
                          </m:ctrlPr>
                        </m:accPr>
                        <m:e>
                          <m:r>
                            <a:rPr lang="en-US" sz="2400" b="1" i="0" dirty="0" smtClean="0">
                              <a:solidFill>
                                <a:schemeClr val="bg1"/>
                              </a:solidFill>
                              <a:latin typeface="Cambria Math" panose="02040503050406030204" pitchFamily="18" charset="0"/>
                            </a:rPr>
                            <m:t>𝐕</m:t>
                          </m:r>
                        </m:e>
                      </m:acc>
                    </m:oMath>
                  </a14:m>
                  <a:r>
                    <a:rPr lang="en-US" sz="2400" b="1" dirty="0">
                      <a:solidFill>
                        <a:schemeClr val="bg1"/>
                      </a:solidFill>
                    </a:rPr>
                    <a:t> = W</a:t>
                  </a:r>
                  <a:r>
                    <a:rPr lang="en-US" sz="2400" dirty="0">
                      <a:solidFill>
                        <a:schemeClr val="bg1"/>
                      </a:solidFill>
                    </a:rPr>
                    <a:t> x </a:t>
                  </a:r>
                  <a:r>
                    <a:rPr lang="en-US" sz="2400" b="1" dirty="0">
                      <a:solidFill>
                        <a:schemeClr val="bg1"/>
                      </a:solidFill>
                    </a:rPr>
                    <a:t>H</a:t>
                  </a:r>
                </a:p>
              </p:txBody>
            </p:sp>
          </mc:Choice>
          <mc:Fallback xmlns="">
            <p:sp>
              <p:nvSpPr>
                <p:cNvPr id="29" name="TextBox 28"/>
                <p:cNvSpPr txBox="1">
                  <a:spLocks noRot="1" noChangeAspect="1" noMove="1" noResize="1" noEditPoints="1" noAdjustHandles="1" noChangeArrowheads="1" noChangeShapeType="1" noTextEdit="1"/>
                </p:cNvSpPr>
                <p:nvPr/>
              </p:nvSpPr>
              <p:spPr>
                <a:xfrm>
                  <a:off x="5595045" y="4811440"/>
                  <a:ext cx="1891971" cy="627780"/>
                </a:xfrm>
                <a:prstGeom prst="rect">
                  <a:avLst/>
                </a:prstGeom>
                <a:blipFill rotWithShape="0">
                  <a:blip r:embed="rId2"/>
                  <a:stretch>
                    <a:fillRect l="-858" t="-7792" r="-5579" b="-29870"/>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a:xfrm>
            <a:off x="8153400" y="6214128"/>
            <a:ext cx="2133600" cy="273844"/>
          </a:xfrm>
        </p:spPr>
        <p:txBody>
          <a:bodyPr/>
          <a:lstStyle/>
          <a:p>
            <a:pPr>
              <a:defRPr/>
            </a:pPr>
            <a:fld id="{47EB465D-2B07-4782-9D38-CDF7B0E66DA7}" type="slidenum">
              <a:rPr lang="en-US" smtClean="0"/>
              <a:pPr>
                <a:defRPr/>
              </a:pPr>
              <a:t>55</a:t>
            </a:fld>
            <a:endParaRPr lang="en-US" dirty="0"/>
          </a:p>
        </p:txBody>
      </p:sp>
      <p:grpSp>
        <p:nvGrpSpPr>
          <p:cNvPr id="5" name="Group 4"/>
          <p:cNvGrpSpPr/>
          <p:nvPr/>
        </p:nvGrpSpPr>
        <p:grpSpPr>
          <a:xfrm>
            <a:off x="2918681" y="2525519"/>
            <a:ext cx="929362" cy="2009180"/>
            <a:chOff x="3638550" y="2525519"/>
            <a:chExt cx="929362" cy="2009180"/>
          </a:xfrm>
        </p:grpSpPr>
        <p:sp>
          <p:nvSpPr>
            <p:cNvPr id="31" name="TextBox 13"/>
            <p:cNvSpPr txBox="1">
              <a:spLocks noChangeArrowheads="1"/>
            </p:cNvSpPr>
            <p:nvPr/>
          </p:nvSpPr>
          <p:spPr bwMode="auto">
            <a:xfrm>
              <a:off x="3638550" y="2525519"/>
              <a:ext cx="3962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b="1" dirty="0"/>
                <a:t>X</a:t>
              </a:r>
              <a:endParaRPr lang="en-SG" altLang="en-US" sz="3000" b="1" dirty="0"/>
            </a:p>
          </p:txBody>
        </p:sp>
        <p:sp>
          <p:nvSpPr>
            <p:cNvPr id="32" name="TextBox 16"/>
            <p:cNvSpPr txBox="1">
              <a:spLocks noChangeArrowheads="1"/>
            </p:cNvSpPr>
            <p:nvPr/>
          </p:nvSpPr>
          <p:spPr bwMode="auto">
            <a:xfrm>
              <a:off x="4038600" y="3611369"/>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grpSp>
      <p:sp>
        <p:nvSpPr>
          <p:cNvPr id="33" name="Rectangle 32"/>
          <p:cNvSpPr/>
          <p:nvPr/>
        </p:nvSpPr>
        <p:spPr>
          <a:xfrm>
            <a:off x="4004531" y="5131593"/>
            <a:ext cx="3693319" cy="1116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dirty="0"/>
          </a:p>
        </p:txBody>
      </p:sp>
      <p:sp>
        <p:nvSpPr>
          <p:cNvPr id="35" name="TextBox 34"/>
          <p:cNvSpPr txBox="1"/>
          <p:nvPr/>
        </p:nvSpPr>
        <p:spPr>
          <a:xfrm>
            <a:off x="4633180" y="5461396"/>
            <a:ext cx="2785506" cy="461665"/>
          </a:xfrm>
          <a:prstGeom prst="rect">
            <a:avLst/>
          </a:prstGeom>
          <a:noFill/>
        </p:spPr>
        <p:txBody>
          <a:bodyPr wrap="none" rtlCol="0">
            <a:spAutoFit/>
          </a:bodyPr>
          <a:lstStyle/>
          <a:p>
            <a:r>
              <a:rPr lang="en-US" sz="2400" b="1" dirty="0">
                <a:solidFill>
                  <a:schemeClr val="bg1"/>
                </a:solidFill>
              </a:rPr>
              <a:t>V </a:t>
            </a:r>
            <a:r>
              <a:rPr lang="en-US" sz="2100" dirty="0">
                <a:solidFill>
                  <a:schemeClr val="bg1"/>
                </a:solidFill>
              </a:rPr>
              <a:t>(observed mutations)</a:t>
            </a:r>
          </a:p>
        </p:txBody>
      </p:sp>
      <p:sp>
        <p:nvSpPr>
          <p:cNvPr id="36" name="TextBox 16"/>
          <p:cNvSpPr txBox="1">
            <a:spLocks noChangeArrowheads="1"/>
          </p:cNvSpPr>
          <p:nvPr/>
        </p:nvSpPr>
        <p:spPr bwMode="auto">
          <a:xfrm>
            <a:off x="3318731" y="5181600"/>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5400" dirty="0"/>
              <a:t>≈</a:t>
            </a:r>
            <a:endParaRPr lang="en-SG" altLang="en-US" sz="5400" b="1" dirty="0"/>
          </a:p>
        </p:txBody>
      </p:sp>
      <p:sp>
        <p:nvSpPr>
          <p:cNvPr id="10" name="Curved Right Arrow 9"/>
          <p:cNvSpPr/>
          <p:nvPr/>
        </p:nvSpPr>
        <p:spPr>
          <a:xfrm flipH="1" flipV="1">
            <a:off x="8153400" y="3962400"/>
            <a:ext cx="533400" cy="2057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p:cNvSpPr txBox="1"/>
              <p:nvPr/>
            </p:nvSpPr>
            <p:spPr>
              <a:xfrm>
                <a:off x="8763000" y="4419600"/>
                <a:ext cx="3005053" cy="840166"/>
              </a:xfrm>
              <a:prstGeom prst="rect">
                <a:avLst/>
              </a:prstGeom>
              <a:noFill/>
            </p:spPr>
            <p:txBody>
              <a:bodyPr wrap="none" rtlCol="0">
                <a:spAutoFit/>
              </a:bodyPr>
              <a:lstStyle/>
              <a:p>
                <a:r>
                  <a:rPr lang="en-US" sz="2400" dirty="0"/>
                  <a:t>Objective function:</a:t>
                </a:r>
              </a:p>
              <a:p>
                <a:r>
                  <a:rPr lang="en-US" sz="2400" dirty="0"/>
                  <a:t>How “close” is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V</m:t>
                        </m:r>
                      </m:e>
                    </m:acc>
                  </m:oMath>
                </a14:m>
                <a:r>
                  <a:rPr lang="en-US" sz="2400" dirty="0"/>
                  <a:t> to V?</a:t>
                </a:r>
              </a:p>
            </p:txBody>
          </p:sp>
        </mc:Choice>
        <mc:Fallback xmlns="">
          <p:sp>
            <p:nvSpPr>
              <p:cNvPr id="11" name="TextBox 10"/>
              <p:cNvSpPr txBox="1">
                <a:spLocks noRot="1" noChangeAspect="1" noMove="1" noResize="1" noEditPoints="1" noAdjustHandles="1" noChangeArrowheads="1" noChangeShapeType="1" noTextEdit="1"/>
              </p:cNvSpPr>
              <p:nvPr/>
            </p:nvSpPr>
            <p:spPr>
              <a:xfrm>
                <a:off x="8763000" y="4419600"/>
                <a:ext cx="3005053" cy="840166"/>
              </a:xfrm>
              <a:prstGeom prst="rect">
                <a:avLst/>
              </a:prstGeom>
              <a:blipFill rotWithShape="0">
                <a:blip r:embed="rId3"/>
                <a:stretch>
                  <a:fillRect l="-3252"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686800" y="1828800"/>
                <a:ext cx="3505200" cy="2025555"/>
              </a:xfrm>
              <a:prstGeom prst="rect">
                <a:avLst/>
              </a:prstGeom>
              <a:noFill/>
            </p:spPr>
            <p:txBody>
              <a:bodyPr wrap="square" rtlCol="0">
                <a:spAutoFit/>
              </a:bodyPr>
              <a:lstStyle/>
              <a:p>
                <a:r>
                  <a:rPr lang="en-US" dirty="0"/>
                  <a:t>Objective fn is often Frobenius norm of </a:t>
                </a:r>
                <a:r>
                  <a:rPr lang="en-US" dirty="0">
                    <a:latin typeface="Cambria Math" panose="02040503050406030204" pitchFamily="18" charset="0"/>
                    <a:ea typeface="Cambria Math" panose="02040503050406030204" pitchFamily="18" charset="0"/>
                  </a:rPr>
                  <a:t>D</a:t>
                </a:r>
                <a:r>
                  <a:rPr lang="en-US" dirty="0"/>
                  <a:t> =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panose="02040503050406030204" pitchFamily="18" charset="0"/>
                          </a:rPr>
                          <m:t>V</m:t>
                        </m:r>
                      </m:e>
                    </m:acc>
                  </m:oMath>
                </a14:m>
                <a:r>
                  <a:rPr lang="en-US" dirty="0"/>
                  <a:t> – V:</a:t>
                </a:r>
              </a:p>
              <a:p>
                <a:endParaRPr lang="en-US" dirty="0"/>
              </a:p>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 ∈(</m:t>
                              </m:r>
                              <m:r>
                                <m:rPr>
                                  <m:sty m:val="p"/>
                                  <m:brk m:alnAt="7"/>
                                </m:rPr>
                                <a:rPr lang="en-US" b="0" i="0" smtClean="0">
                                  <a:latin typeface="Cambria Math" panose="02040503050406030204" pitchFamily="18" charset="0"/>
                                  <a:ea typeface="Cambria Math" panose="02040503050406030204" pitchFamily="18" charset="0"/>
                                </a:rPr>
                                <m:t>m</m:t>
                              </m:r>
                              <m:r>
                                <m:rPr>
                                  <m:sty m:val="p"/>
                                </m:rPr>
                                <a:rPr lang="en-US" b="0" i="0" smtClean="0">
                                  <a:latin typeface="Cambria Math" panose="02040503050406030204" pitchFamily="18" charset="0"/>
                                  <a:ea typeface="Cambria Math" panose="02040503050406030204" pitchFamily="18" charset="0"/>
                                </a:rPr>
                                <m:t>utation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types</m:t>
                              </m:r>
                              <m:r>
                                <m:rPr>
                                  <m:brk m:alnAt="7"/>
                                </m:rPr>
                                <a:rPr lang="en-US" b="0" i="1" smtClean="0">
                                  <a:latin typeface="Cambria Math" panose="02040503050406030204" pitchFamily="18" charset="0"/>
                                  <a:ea typeface="Cambria Math" panose="02040503050406030204" pitchFamily="18" charset="0"/>
                                </a:rPr>
                                <m:t>)</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 ∈ </m:t>
                                  </m:r>
                                  <m:r>
                                    <m:rPr>
                                      <m:sty m:val="p"/>
                                      <m:brk m:alnAt="7"/>
                                    </m:rPr>
                                    <a:rPr lang="en-US" b="0" i="0" smtClean="0">
                                      <a:latin typeface="Cambria Math" panose="02040503050406030204" pitchFamily="18" charset="0"/>
                                      <a:ea typeface="Cambria Math" panose="02040503050406030204" pitchFamily="18" charset="0"/>
                                    </a:rPr>
                                    <m:t>t</m:t>
                                  </m:r>
                                  <m:r>
                                    <m:rPr>
                                      <m:sty m:val="p"/>
                                    </m:rPr>
                                    <a:rPr lang="en-US" b="0" i="0" smtClean="0">
                                      <a:latin typeface="Cambria Math" panose="02040503050406030204" pitchFamily="18" charset="0"/>
                                      <a:ea typeface="Cambria Math" panose="02040503050406030204" pitchFamily="18" charset="0"/>
                                    </a:rPr>
                                    <m:t>umors</m:t>
                                  </m:r>
                                </m:sub>
                                <m:sup/>
                                <m:e>
                                  <m:sSubSup>
                                    <m:sSubSupPr>
                                      <m:ctrlPr>
                                        <a:rPr lang="en-US" i="1" smtClean="0">
                                          <a:latin typeface="Cambria Math" panose="02040503050406030204" pitchFamily="18" charset="0"/>
                                        </a:rPr>
                                      </m:ctrlPr>
                                    </m:sSubSup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2</m:t>
                                      </m:r>
                                    </m:sup>
                                  </m:sSubSup>
                                </m:e>
                              </m:nary>
                            </m:e>
                          </m:nary>
                        </m:e>
                      </m:rad>
                    </m:oMath>
                  </m:oMathPara>
                </a14:m>
                <a:endParaRPr lang="en-US" dirty="0"/>
              </a:p>
              <a:p>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686800" y="1828800"/>
                <a:ext cx="3505200" cy="2025555"/>
              </a:xfrm>
              <a:prstGeom prst="rect">
                <a:avLst/>
              </a:prstGeom>
              <a:blipFill>
                <a:blip r:embed="rId4"/>
                <a:stretch>
                  <a:fillRect l="-1391" t="-1506"/>
                </a:stretch>
              </a:blipFill>
            </p:spPr>
            <p:txBody>
              <a:bodyPr/>
              <a:lstStyle/>
              <a:p>
                <a:r>
                  <a:rPr lang="en-US">
                    <a:noFill/>
                  </a:rPr>
                  <a:t> </a:t>
                </a:r>
              </a:p>
            </p:txBody>
          </p:sp>
        </mc:Fallback>
      </mc:AlternateContent>
    </p:spTree>
    <p:extLst>
      <p:ext uri="{BB962C8B-B14F-4D97-AF65-F5344CB8AC3E}">
        <p14:creationId xmlns:p14="http://schemas.microsoft.com/office/powerpoint/2010/main" val="38675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90600"/>
          </a:xfrm>
        </p:spPr>
        <p:txBody>
          <a:bodyPr/>
          <a:lstStyle/>
          <a:p>
            <a:r>
              <a:rPr lang="en-US" dirty="0"/>
              <a:t>General observations on NMF</a:t>
            </a:r>
          </a:p>
        </p:txBody>
      </p:sp>
      <p:sp>
        <p:nvSpPr>
          <p:cNvPr id="4" name="Content Placeholder 3"/>
          <p:cNvSpPr>
            <a:spLocks noGrp="1"/>
          </p:cNvSpPr>
          <p:nvPr>
            <p:ph idx="1"/>
          </p:nvPr>
        </p:nvSpPr>
        <p:spPr>
          <a:xfrm>
            <a:off x="609600" y="1219200"/>
            <a:ext cx="10972800" cy="5410199"/>
          </a:xfrm>
        </p:spPr>
        <p:txBody>
          <a:bodyPr/>
          <a:lstStyle/>
          <a:p>
            <a:r>
              <a:rPr lang="en-US" dirty="0"/>
              <a:t>NMF is a collection of algorithms and techniques</a:t>
            </a:r>
          </a:p>
          <a:p>
            <a:r>
              <a:rPr lang="en-US" dirty="0"/>
              <a:t>The best approximate factorization depends on the objective function</a:t>
            </a:r>
          </a:p>
          <a:p>
            <a:r>
              <a:rPr lang="en-US" dirty="0"/>
              <a:t>As for many unsupervised learning approaches, determining the number of items (signatures) to discover is challenging</a:t>
            </a:r>
          </a:p>
          <a:p>
            <a:r>
              <a:rPr lang="en-US" dirty="0"/>
              <a:t>Need to avoid overfitting (so often do multiple factorizations on e.g. bootstrapped data)</a:t>
            </a:r>
          </a:p>
          <a:p>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56</a:t>
            </a:fld>
            <a:endParaRPr lang="en-US" dirty="0"/>
          </a:p>
        </p:txBody>
      </p:sp>
    </p:spTree>
    <p:extLst>
      <p:ext uri="{BB962C8B-B14F-4D97-AF65-F5344CB8AC3E}">
        <p14:creationId xmlns:p14="http://schemas.microsoft.com/office/powerpoint/2010/main" val="25667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pPr algn="l"/>
            <a:r>
              <a:rPr lang="en-US" dirty="0"/>
              <a:t>NMF example: SigProfilerExtractor</a:t>
            </a:r>
          </a:p>
        </p:txBody>
      </p:sp>
      <p:sp>
        <p:nvSpPr>
          <p:cNvPr id="3" name="Content Placeholder 2"/>
          <p:cNvSpPr>
            <a:spLocks noGrp="1"/>
          </p:cNvSpPr>
          <p:nvPr>
            <p:ph idx="1"/>
          </p:nvPr>
        </p:nvSpPr>
        <p:spPr>
          <a:xfrm>
            <a:off x="457200" y="1219200"/>
            <a:ext cx="10972800" cy="4830764"/>
          </a:xfrm>
        </p:spPr>
        <p:txBody>
          <a:bodyPr/>
          <a:lstStyle/>
          <a:p>
            <a:r>
              <a:rPr lang="en-US" sz="2400" dirty="0"/>
              <a:t>Supersedes the MATLAB code used in Alexandrov 2013 and 2020</a:t>
            </a:r>
          </a:p>
          <a:p>
            <a:r>
              <a:rPr lang="en-US" sz="2400" dirty="0"/>
              <a:t>Latest release: </a:t>
            </a:r>
            <a:r>
              <a:rPr lang="en-US" sz="2400" dirty="0">
                <a:hlinkClick r:id="rId2"/>
              </a:rPr>
              <a:t>https://pypi.org/project/sigproextractor/</a:t>
            </a:r>
            <a:endParaRPr lang="en-US" sz="2400" dirty="0"/>
          </a:p>
          <a:p>
            <a:pPr lvl="1"/>
            <a:r>
              <a:rPr lang="en-US" sz="2000" dirty="0">
                <a:hlinkClick r:id="rId3"/>
              </a:rPr>
              <a:t>https://github.com/AlexandrovLab</a:t>
            </a:r>
            <a:endParaRPr lang="en-US" sz="2000" dirty="0"/>
          </a:p>
          <a:p>
            <a:pPr lvl="1"/>
            <a:r>
              <a:rPr lang="en-US" sz="2000" dirty="0"/>
              <a:t>Documentation at </a:t>
            </a:r>
            <a:r>
              <a:rPr lang="en-US" sz="2000" dirty="0">
                <a:hlinkClick r:id="rId4"/>
              </a:rPr>
              <a:t>https://osf.io/t6j7u/wiki/3.%20Using%20the%20Tool%20-%20Output/</a:t>
            </a:r>
            <a:endParaRPr lang="en-US" sz="2000" dirty="0"/>
          </a:p>
          <a:p>
            <a:r>
              <a:rPr lang="en-US" sz="2400" dirty="0"/>
              <a:t>More info in Alexandrov et al 2013 and 2020:</a:t>
            </a:r>
          </a:p>
          <a:p>
            <a:pPr lvl="1"/>
            <a:r>
              <a:rPr lang="en-US" sz="2000" dirty="0">
                <a:hlinkClick r:id="rId5"/>
              </a:rPr>
              <a:t>http://dx.doi.org/10.1016/j.celrep.2012.12.008</a:t>
            </a:r>
            <a:endParaRPr lang="en-US" sz="2000" dirty="0"/>
          </a:p>
          <a:p>
            <a:pPr lvl="1"/>
            <a:r>
              <a:rPr lang="en-US" sz="2000" dirty="0">
                <a:hlinkClick r:id="rId6"/>
              </a:rPr>
              <a:t>https://doi.org/10.1038/s41586-020-1943-3</a:t>
            </a:r>
            <a:endParaRPr lang="en-US" sz="2000" dirty="0"/>
          </a:p>
          <a:p>
            <a:pPr marL="457200" lvl="1" indent="0">
              <a:buNone/>
            </a:pPr>
            <a:endParaRPr lang="en-US" sz="2000" dirty="0"/>
          </a:p>
          <a:p>
            <a:pPr marL="0" indent="0">
              <a:buNone/>
            </a:pPr>
            <a:endParaRPr lang="en-US" sz="2400"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57</a:t>
            </a:fld>
            <a:endParaRPr lang="en-US" dirty="0"/>
          </a:p>
        </p:txBody>
      </p:sp>
    </p:spTree>
    <p:extLst>
      <p:ext uri="{BB962C8B-B14F-4D97-AF65-F5344CB8AC3E}">
        <p14:creationId xmlns:p14="http://schemas.microsoft.com/office/powerpoint/2010/main" val="471414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9525000" cy="1143000"/>
          </a:xfrm>
        </p:spPr>
        <p:txBody>
          <a:bodyPr/>
          <a:lstStyle/>
          <a:p>
            <a:pPr algn="l"/>
            <a:r>
              <a:rPr lang="en-US" sz="3600" dirty="0"/>
              <a:t>SigProfilerExtractor runs </a:t>
            </a:r>
            <a:r>
              <a:rPr lang="en-US" sz="3600" dirty="0" err="1"/>
              <a:t>NMFs</a:t>
            </a:r>
            <a:r>
              <a:rPr lang="en-US" sz="3600" dirty="0"/>
              <a:t> over multiple iterations of bootstrapped data</a:t>
            </a:r>
            <a:endParaRPr lang="en-US" sz="3600" dirty="0">
              <a:solidFill>
                <a:srgbClr val="FF0000"/>
              </a:solidFill>
            </a:endParaRPr>
          </a:p>
        </p:txBody>
      </p:sp>
      <p:sp>
        <p:nvSpPr>
          <p:cNvPr id="4" name="Content Placeholder 3"/>
          <p:cNvSpPr>
            <a:spLocks noGrp="1"/>
          </p:cNvSpPr>
          <p:nvPr>
            <p:ph idx="1"/>
          </p:nvPr>
        </p:nvSpPr>
        <p:spPr>
          <a:xfrm>
            <a:off x="609600" y="1295400"/>
            <a:ext cx="10744200" cy="5334000"/>
          </a:xfrm>
        </p:spPr>
        <p:txBody>
          <a:bodyPr/>
          <a:lstStyle/>
          <a:p>
            <a:r>
              <a:rPr lang="en-US" sz="2400" dirty="0"/>
              <a:t>Purpose, to avoid overfitting</a:t>
            </a:r>
          </a:p>
          <a:p>
            <a:r>
              <a:rPr lang="en-US" sz="2400" dirty="0"/>
              <a:t>Multinomial resampling of counts for mutation types (e.g. ACA &gt; AAA, ACC &gt; </a:t>
            </a:r>
            <a:r>
              <a:rPr lang="en-US" sz="2400" dirty="0" err="1"/>
              <a:t>AAC</a:t>
            </a:r>
            <a:r>
              <a:rPr lang="en-US" sz="2400" dirty="0"/>
              <a:t>, … TTT &gt; TGT) for each tumor based on the observed total mutation count in the tumor and the proportion of counts of each mutation type.</a:t>
            </a:r>
          </a:p>
          <a:p>
            <a:r>
              <a:rPr lang="en-US" sz="2400" dirty="0"/>
              <a:t>Recommends 100; user smaller number for initial testing</a:t>
            </a:r>
          </a:p>
          <a:p>
            <a:r>
              <a:rPr lang="en-US" sz="2400" dirty="0"/>
              <a:t>Recommend to run several times with different seeds; if solutions are different, run more NMF iterations</a:t>
            </a:r>
          </a:p>
          <a:p>
            <a:r>
              <a:rPr lang="en-US" sz="2400" dirty="0"/>
              <a:t>More info in Alexandrov et al 2013 and 2020:</a:t>
            </a:r>
          </a:p>
          <a:p>
            <a:pPr lvl="1"/>
            <a:r>
              <a:rPr lang="en-US" sz="2000" dirty="0">
                <a:hlinkClick r:id="rId2"/>
              </a:rPr>
              <a:t>http://dx.doi.org/10.1016/j.celrep.2012.12.008</a:t>
            </a:r>
            <a:endParaRPr lang="en-US" sz="2000" dirty="0"/>
          </a:p>
          <a:p>
            <a:pPr lvl="1"/>
            <a:r>
              <a:rPr lang="en-US" sz="2000" dirty="0">
                <a:hlinkClick r:id="rId3"/>
              </a:rPr>
              <a:t>https://doi.org/10.1038/s41586-020-1943-3</a:t>
            </a:r>
            <a:endParaRPr lang="en-US" sz="2000" dirty="0"/>
          </a:p>
          <a:p>
            <a:pPr marL="457200" lvl="1" indent="0">
              <a:buNone/>
            </a:pPr>
            <a:br>
              <a:rPr lang="en-US" sz="2000" dirty="0"/>
            </a:br>
            <a:endParaRPr lang="en-US" sz="2000" dirty="0"/>
          </a:p>
          <a:p>
            <a:endParaRPr lang="en-US" sz="2400" dirty="0"/>
          </a:p>
          <a:p>
            <a:pPr marL="0" indent="0">
              <a:buNone/>
            </a:pPr>
            <a:endParaRPr lang="en-US" sz="2400" dirty="0"/>
          </a:p>
          <a:p>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58</a:t>
            </a:fld>
            <a:endParaRPr lang="en-US" dirty="0"/>
          </a:p>
        </p:txBody>
      </p:sp>
    </p:spTree>
    <p:extLst>
      <p:ext uri="{BB962C8B-B14F-4D97-AF65-F5344CB8AC3E}">
        <p14:creationId xmlns:p14="http://schemas.microsoft.com/office/powerpoint/2010/main" val="2175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74638"/>
            <a:ext cx="9525000" cy="1143000"/>
          </a:xfrm>
        </p:spPr>
        <p:txBody>
          <a:bodyPr/>
          <a:lstStyle/>
          <a:p>
            <a:pPr algn="l"/>
            <a:r>
              <a:rPr lang="en-US" sz="3200" dirty="0"/>
              <a:t>SigProfilerExtractor:</a:t>
            </a:r>
            <a:br>
              <a:rPr lang="en-US" sz="3200" dirty="0"/>
            </a:br>
            <a:r>
              <a:rPr lang="en-US" sz="3200" dirty="0"/>
              <a:t>Selecting the number of signatures</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59</a:t>
            </a:fld>
            <a:endParaRPr lang="en-US" dirty="0"/>
          </a:p>
        </p:txBody>
      </p:sp>
      <p:pic>
        <p:nvPicPr>
          <p:cNvPr id="7" name="Picture 6"/>
          <p:cNvPicPr>
            <a:picLocks noChangeAspect="1"/>
          </p:cNvPicPr>
          <p:nvPr/>
        </p:nvPicPr>
        <p:blipFill rotWithShape="1">
          <a:blip r:embed="rId2"/>
          <a:srcRect l="9883" t="21710" r="10817" b="9829"/>
          <a:stretch/>
        </p:blipFill>
        <p:spPr>
          <a:xfrm>
            <a:off x="381000" y="1447801"/>
            <a:ext cx="7696200" cy="4656086"/>
          </a:xfrm>
          <a:prstGeom prst="rect">
            <a:avLst/>
          </a:prstGeom>
        </p:spPr>
      </p:pic>
      <p:sp>
        <p:nvSpPr>
          <p:cNvPr id="2" name="TextBox 1"/>
          <p:cNvSpPr txBox="1"/>
          <p:nvPr/>
        </p:nvSpPr>
        <p:spPr>
          <a:xfrm>
            <a:off x="8915400" y="1447800"/>
            <a:ext cx="3124199" cy="4401205"/>
          </a:xfrm>
          <a:prstGeom prst="rect">
            <a:avLst/>
          </a:prstGeom>
          <a:noFill/>
        </p:spPr>
        <p:txBody>
          <a:bodyPr wrap="square" rtlCol="0">
            <a:spAutoFit/>
          </a:bodyPr>
          <a:lstStyle/>
          <a:p>
            <a:r>
              <a:rPr lang="en-US" sz="2000" dirty="0"/>
              <a:t>Mean </a:t>
            </a:r>
            <a:r>
              <a:rPr lang="en-US" sz="2000" dirty="0" err="1"/>
              <a:t>L2</a:t>
            </a:r>
            <a:r>
              <a:rPr lang="en-US" sz="2000" dirty="0"/>
              <a:t>% is  the average across samples of the percent Euclidian reconstruction error (low is good) </a:t>
            </a:r>
          </a:p>
          <a:p>
            <a:endParaRPr lang="en-US" sz="2000" dirty="0"/>
          </a:p>
          <a:p>
            <a:r>
              <a:rPr lang="en-US" sz="2000" dirty="0"/>
              <a:t>Average stability is the mean across NMF iterations of silhouette coefficient of the clusters of proto-signatures (indicates how well the proto-signatures are clustered into signatures – high is good)</a:t>
            </a:r>
          </a:p>
        </p:txBody>
      </p:sp>
      <p:cxnSp>
        <p:nvCxnSpPr>
          <p:cNvPr id="6" name="Straight Arrow Connector 5"/>
          <p:cNvCxnSpPr/>
          <p:nvPr/>
        </p:nvCxnSpPr>
        <p:spPr>
          <a:xfrm flipH="1" flipV="1">
            <a:off x="7696200" y="1676400"/>
            <a:ext cx="1219200" cy="76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10400" y="1905000"/>
            <a:ext cx="1905000" cy="14478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0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972800" cy="1143000"/>
          </a:xfrm>
        </p:spPr>
        <p:txBody>
          <a:bodyPr/>
          <a:lstStyle/>
          <a:p>
            <a:pPr algn="l"/>
            <a:r>
              <a:rPr lang="en-US" sz="4000" dirty="0"/>
              <a:t>1990s: AA emerged as a human health problem</a:t>
            </a:r>
          </a:p>
        </p:txBody>
      </p:sp>
      <p:sp>
        <p:nvSpPr>
          <p:cNvPr id="4" name="Content Placeholder 3"/>
          <p:cNvSpPr>
            <a:spLocks noGrp="1"/>
          </p:cNvSpPr>
          <p:nvPr>
            <p:ph idx="1"/>
          </p:nvPr>
        </p:nvSpPr>
        <p:spPr>
          <a:xfrm>
            <a:off x="685800" y="1066800"/>
            <a:ext cx="11430000" cy="4525963"/>
          </a:xfrm>
        </p:spPr>
        <p:txBody>
          <a:bodyPr/>
          <a:lstStyle/>
          <a:p>
            <a:r>
              <a:rPr lang="en-US" dirty="0"/>
              <a:t>~100 young women developed end stage kidney disease</a:t>
            </a:r>
          </a:p>
          <a:p>
            <a:r>
              <a:rPr lang="en-US" dirty="0"/>
              <a:t>Single weight-loss clinic in Europe</a:t>
            </a:r>
          </a:p>
          <a:p>
            <a:r>
              <a:rPr lang="zh-TW" altLang="en-US" b="1" dirty="0">
                <a:solidFill>
                  <a:srgbClr val="FF0000"/>
                </a:solidFill>
              </a:rPr>
              <a:t>汉</a:t>
            </a:r>
            <a:r>
              <a:rPr lang="en-US" altLang="zh-TW" b="1" dirty="0">
                <a:solidFill>
                  <a:srgbClr val="FF0000"/>
                </a:solidFill>
              </a:rPr>
              <a:t>(</a:t>
            </a:r>
            <a:r>
              <a:rPr lang="zh-TW" altLang="en-US" dirty="0">
                <a:solidFill>
                  <a:srgbClr val="FF0000"/>
                </a:solidFill>
              </a:rPr>
              <a:t>漢</a:t>
            </a:r>
            <a:r>
              <a:rPr lang="en-US" altLang="zh-TW" dirty="0">
                <a:solidFill>
                  <a:srgbClr val="FF0000"/>
                </a:solidFill>
              </a:rPr>
              <a:t>)</a:t>
            </a:r>
            <a:r>
              <a:rPr lang="zh-TW" altLang="en-US" dirty="0"/>
              <a:t>防己</a:t>
            </a:r>
            <a:r>
              <a:rPr lang="en-US" altLang="zh-TW" dirty="0"/>
              <a:t>, </a:t>
            </a:r>
            <a:r>
              <a:rPr lang="en-US" b="1" dirty="0">
                <a:solidFill>
                  <a:srgbClr val="FF0000"/>
                </a:solidFill>
              </a:rPr>
              <a:t>hàn</a:t>
            </a:r>
            <a:r>
              <a:rPr lang="en-US" dirty="0"/>
              <a:t> </a:t>
            </a:r>
            <a:r>
              <a:rPr lang="en-US" dirty="0" err="1"/>
              <a:t>fáng</a:t>
            </a:r>
            <a:r>
              <a:rPr lang="en-US" dirty="0"/>
              <a:t> </a:t>
            </a:r>
            <a:r>
              <a:rPr lang="en-US" dirty="0" err="1"/>
              <a:t>jǐ</a:t>
            </a:r>
            <a:r>
              <a:rPr lang="en-US" dirty="0"/>
              <a:t>  replaced by </a:t>
            </a:r>
            <a:r>
              <a:rPr lang="zh-CN" altLang="en-US" b="1" dirty="0">
                <a:solidFill>
                  <a:srgbClr val="FF0000"/>
                </a:solidFill>
              </a:rPr>
              <a:t>广</a:t>
            </a:r>
            <a:r>
              <a:rPr lang="en-US" altLang="zh-CN" b="1" dirty="0">
                <a:solidFill>
                  <a:srgbClr val="FF0000"/>
                </a:solidFill>
              </a:rPr>
              <a:t>(</a:t>
            </a:r>
            <a:r>
              <a:rPr lang="zh-CN" altLang="en-US" b="1" dirty="0">
                <a:solidFill>
                  <a:srgbClr val="FF0000"/>
                </a:solidFill>
              </a:rPr>
              <a:t>廣</a:t>
            </a:r>
            <a:r>
              <a:rPr lang="en-US" altLang="zh-CN" b="1" dirty="0">
                <a:solidFill>
                  <a:srgbClr val="FF0000"/>
                </a:solidFill>
              </a:rPr>
              <a:t>)</a:t>
            </a:r>
            <a:r>
              <a:rPr lang="zh-CN" altLang="en-US" dirty="0"/>
              <a:t>防己</a:t>
            </a:r>
            <a:r>
              <a:rPr lang="en-US" altLang="zh-CN" dirty="0"/>
              <a:t>, </a:t>
            </a:r>
            <a:r>
              <a:rPr lang="en-US" b="1" dirty="0">
                <a:solidFill>
                  <a:srgbClr val="FF0000"/>
                </a:solidFill>
              </a:rPr>
              <a:t>guǎng</a:t>
            </a:r>
            <a:r>
              <a:rPr lang="en-US" dirty="0"/>
              <a:t> </a:t>
            </a:r>
            <a:r>
              <a:rPr lang="en-US" dirty="0" err="1"/>
              <a:t>fáng</a:t>
            </a:r>
            <a:r>
              <a:rPr lang="en-US" dirty="0"/>
              <a:t> </a:t>
            </a:r>
            <a:r>
              <a:rPr lang="en-US" dirty="0" err="1"/>
              <a:t>jǐ</a:t>
            </a:r>
            <a:endParaRPr lang="en-US" dirty="0">
              <a:solidFill>
                <a:srgbClr val="FF0000"/>
              </a:solidFill>
            </a:endParaRPr>
          </a:p>
          <a:p>
            <a:pPr marL="0" indent="0">
              <a:buNone/>
            </a:pPr>
            <a:endParaRPr lang="en-US" dirty="0">
              <a:solidFill>
                <a:srgbClr val="FF0000"/>
              </a:solidFill>
            </a:endParaRP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a:t>
            </a:fld>
            <a:endParaRPr lang="en-US"/>
          </a:p>
        </p:txBody>
      </p:sp>
    </p:spTree>
    <p:extLst>
      <p:ext uri="{BB962C8B-B14F-4D97-AF65-F5344CB8AC3E}">
        <p14:creationId xmlns:p14="http://schemas.microsoft.com/office/powerpoint/2010/main" val="3340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753600" cy="1143000"/>
          </a:xfrm>
        </p:spPr>
        <p:txBody>
          <a:bodyPr/>
          <a:lstStyle/>
          <a:p>
            <a:pPr algn="l"/>
            <a:r>
              <a:rPr lang="en-US" sz="3200" dirty="0"/>
              <a:t>Known issues with approaches based on non-negative matrix factorization (NMF)</a:t>
            </a:r>
          </a:p>
        </p:txBody>
      </p:sp>
      <p:sp>
        <p:nvSpPr>
          <p:cNvPr id="4" name="Content Placeholder 3"/>
          <p:cNvSpPr>
            <a:spLocks noGrp="1"/>
          </p:cNvSpPr>
          <p:nvPr>
            <p:ph idx="1"/>
          </p:nvPr>
        </p:nvSpPr>
        <p:spPr>
          <a:xfrm>
            <a:off x="304800" y="1295400"/>
            <a:ext cx="10972800" cy="4952999"/>
          </a:xfrm>
        </p:spPr>
        <p:txBody>
          <a:bodyPr/>
          <a:lstStyle/>
          <a:p>
            <a:r>
              <a:rPr lang="en-US" sz="2200" dirty="0"/>
              <a:t>The number of signatures is a judgement call (some approaches deal with this)</a:t>
            </a:r>
          </a:p>
          <a:p>
            <a:r>
              <a:rPr lang="en-US" sz="2200" dirty="0"/>
              <a:t>Weak signatures cannot be discovered in background of strong signatures</a:t>
            </a:r>
          </a:p>
          <a:p>
            <a:r>
              <a:rPr lang="en-US" sz="2200" dirty="0"/>
              <a:t>Signatures can be imperfectly separated (“bleeding” and “stealing” between signatures)</a:t>
            </a:r>
          </a:p>
          <a:p>
            <a:r>
              <a:rPr lang="en-US" sz="2200" dirty="0"/>
              <a:t>More generally, recovered signatures depend strongly on exact set of tumours studied</a:t>
            </a:r>
          </a:p>
          <a:p>
            <a:r>
              <a:rPr lang="en-US" sz="2200" dirty="0"/>
              <a:t>Lowest error reconstruction often involves many signatures, some with very low contributions, and often not biologically plausible (see following slides)</a:t>
            </a:r>
          </a:p>
          <a:p>
            <a:r>
              <a:rPr lang="en-US" sz="2200" b="1" i="1" dirty="0"/>
              <a:t>Signature discovery (extraction) is not a purely algorithmic process</a:t>
            </a:r>
          </a:p>
          <a:p>
            <a:r>
              <a:rPr lang="en-US" sz="2200" dirty="0">
                <a:solidFill>
                  <a:srgbClr val="FF0000"/>
                </a:solidFill>
              </a:rPr>
              <a:t>In practice, discovering signatures (“extraction”) needs to be separated from estimating exposures (“attribution”)</a:t>
            </a:r>
          </a:p>
          <a:p>
            <a:pPr marL="0" indent="0">
              <a:buNone/>
            </a:pPr>
            <a:endParaRPr lang="en-US" sz="28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60</a:t>
            </a:fld>
            <a:endParaRPr lang="en-US" dirty="0"/>
          </a:p>
        </p:txBody>
      </p:sp>
      <p:grpSp>
        <p:nvGrpSpPr>
          <p:cNvPr id="6" name="Group 5"/>
          <p:cNvGrpSpPr/>
          <p:nvPr/>
        </p:nvGrpSpPr>
        <p:grpSpPr>
          <a:xfrm>
            <a:off x="0" y="4114800"/>
            <a:ext cx="5082144" cy="1933039"/>
            <a:chOff x="0" y="4114800"/>
            <a:chExt cx="5082144" cy="1933039"/>
          </a:xfrm>
        </p:grpSpPr>
        <p:sp>
          <p:nvSpPr>
            <p:cNvPr id="5" name="Right Arrow 4"/>
            <p:cNvSpPr/>
            <p:nvPr/>
          </p:nvSpPr>
          <p:spPr>
            <a:xfrm>
              <a:off x="0" y="41148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14800" y="4724400"/>
              <a:ext cx="967344" cy="1323439"/>
            </a:xfrm>
            <a:prstGeom prst="rect">
              <a:avLst/>
            </a:prstGeom>
            <a:noFill/>
          </p:spPr>
          <p:txBody>
            <a:bodyPr wrap="square" lIns="91440" tIns="45720" rIns="91440" bIns="45720">
              <a:spAutoFit/>
            </a:bodyPr>
            <a:lstStyle/>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grpSp>
    </p:spTree>
    <p:extLst>
      <p:ext uri="{BB962C8B-B14F-4D97-AF65-F5344CB8AC3E}">
        <p14:creationId xmlns:p14="http://schemas.microsoft.com/office/powerpoint/2010/main" val="18673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90600"/>
          </a:xfrm>
        </p:spPr>
        <p:txBody>
          <a:bodyPr/>
          <a:lstStyle/>
          <a:p>
            <a:pPr algn="l"/>
            <a:r>
              <a:rPr lang="en-US" dirty="0"/>
              <a:t>Sparsity and plausibility</a:t>
            </a:r>
          </a:p>
        </p:txBody>
      </p:sp>
      <p:sp>
        <p:nvSpPr>
          <p:cNvPr id="4" name="Content Placeholder 3"/>
          <p:cNvSpPr>
            <a:spLocks noGrp="1"/>
          </p:cNvSpPr>
          <p:nvPr>
            <p:ph idx="1"/>
          </p:nvPr>
        </p:nvSpPr>
        <p:spPr>
          <a:xfrm>
            <a:off x="533400" y="1371600"/>
            <a:ext cx="10972800" cy="4525963"/>
          </a:xfrm>
        </p:spPr>
        <p:txBody>
          <a:bodyPr/>
          <a:lstStyle/>
          <a:p>
            <a:r>
              <a:rPr lang="en-US" dirty="0"/>
              <a:t>Signatures that, when combined, give the most accurate reconstruction of a spectrum are the best ones</a:t>
            </a:r>
          </a:p>
          <a:p>
            <a:pPr marL="0" indent="0">
              <a:buNone/>
            </a:pPr>
            <a:endParaRPr lang="en-US" dirty="0"/>
          </a:p>
          <a:p>
            <a:r>
              <a:rPr lang="en-US" dirty="0"/>
              <a:t>Adding more signatures in tiny amounts usually improves reconstruction even if activity of signatures is biologically implausible</a:t>
            </a:r>
          </a:p>
          <a:p>
            <a:r>
              <a:rPr lang="en-US" dirty="0"/>
              <a:t>Not useful for deciding if a mutational signature is present to a biologically meaningful extent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61</a:t>
            </a:fld>
            <a:endParaRPr lang="en-US" dirty="0"/>
          </a:p>
        </p:txBody>
      </p:sp>
      <p:grpSp>
        <p:nvGrpSpPr>
          <p:cNvPr id="8" name="Group 7"/>
          <p:cNvGrpSpPr/>
          <p:nvPr/>
        </p:nvGrpSpPr>
        <p:grpSpPr>
          <a:xfrm>
            <a:off x="1447800" y="1143000"/>
            <a:ext cx="7924800" cy="1905000"/>
            <a:chOff x="1447800" y="1143000"/>
            <a:chExt cx="7924800" cy="1905000"/>
          </a:xfrm>
        </p:grpSpPr>
        <p:cxnSp>
          <p:nvCxnSpPr>
            <p:cNvPr id="6" name="Straight Connector 5"/>
            <p:cNvCxnSpPr/>
            <p:nvPr/>
          </p:nvCxnSpPr>
          <p:spPr>
            <a:xfrm flipV="1">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1143000"/>
              <a:ext cx="7924800" cy="1905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71344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62</a:t>
            </a:fld>
            <a:endParaRPr lang="en-US" dirty="0"/>
          </a:p>
        </p:txBody>
      </p:sp>
      <p:grpSp>
        <p:nvGrpSpPr>
          <p:cNvPr id="10" name="Group 9"/>
          <p:cNvGrpSpPr/>
          <p:nvPr/>
        </p:nvGrpSpPr>
        <p:grpSpPr>
          <a:xfrm>
            <a:off x="914400" y="2895600"/>
            <a:ext cx="9982200" cy="2743200"/>
            <a:chOff x="838200" y="1600200"/>
            <a:chExt cx="9982200" cy="2743200"/>
          </a:xfrm>
        </p:grpSpPr>
        <p:pic>
          <p:nvPicPr>
            <p:cNvPr id="5" name="Picture 4" descr="C:\Users\gmsbgl\AppData\Local\Microsoft\Windows\Temporary Internet Files\Content.Word\SBS10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9982200" cy="2743200"/>
            </a:xfrm>
            <a:prstGeom prst="rect">
              <a:avLst/>
            </a:prstGeom>
            <a:noFill/>
            <a:ln>
              <a:noFill/>
            </a:ln>
          </p:spPr>
        </p:pic>
        <p:sp>
          <p:nvSpPr>
            <p:cNvPr id="6" name="Rectangle 5"/>
            <p:cNvSpPr/>
            <p:nvPr/>
          </p:nvSpPr>
          <p:spPr>
            <a:xfrm>
              <a:off x="1295400" y="2133600"/>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6002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105400" y="3581400"/>
              <a:ext cx="914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990600" y="609600"/>
            <a:ext cx="9144000" cy="2246769"/>
          </a:xfrm>
          <a:prstGeom prst="rect">
            <a:avLst/>
          </a:prstGeom>
          <a:noFill/>
        </p:spPr>
        <p:txBody>
          <a:bodyPr wrap="square" rtlCol="0">
            <a:spAutoFit/>
          </a:bodyPr>
          <a:lstStyle/>
          <a:p>
            <a:r>
              <a:rPr lang="en-US" sz="2800" dirty="0"/>
              <a:t>Extreme example:</a:t>
            </a:r>
          </a:p>
          <a:p>
            <a:r>
              <a:rPr lang="en-US" sz="2800" dirty="0"/>
              <a:t>A set of 96 signatures, each of one single base substitution in trinucleotide context will yield perfect reconstruction and zero biological insight</a:t>
            </a:r>
          </a:p>
          <a:p>
            <a:endParaRPr lang="en-US" sz="2800" dirty="0"/>
          </a:p>
        </p:txBody>
      </p:sp>
    </p:spTree>
    <p:extLst>
      <p:ext uri="{BB962C8B-B14F-4D97-AF65-F5344CB8AC3E}">
        <p14:creationId xmlns:p14="http://schemas.microsoft.com/office/powerpoint/2010/main" val="72396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9753600" cy="1143000"/>
          </a:xfrm>
        </p:spPr>
        <p:txBody>
          <a:bodyPr/>
          <a:lstStyle/>
          <a:p>
            <a:pPr algn="l"/>
            <a:r>
              <a:rPr lang="en-US" sz="3200" dirty="0"/>
              <a:t>Signature discovery is not a purely algorithmic process: How to assess results (1)</a:t>
            </a:r>
          </a:p>
        </p:txBody>
      </p:sp>
      <p:sp>
        <p:nvSpPr>
          <p:cNvPr id="4" name="Content Placeholder 3"/>
          <p:cNvSpPr>
            <a:spLocks noGrp="1"/>
          </p:cNvSpPr>
          <p:nvPr>
            <p:ph idx="1"/>
          </p:nvPr>
        </p:nvSpPr>
        <p:spPr>
          <a:xfrm>
            <a:off x="533400" y="1295400"/>
            <a:ext cx="10972800" cy="5029200"/>
          </a:xfrm>
        </p:spPr>
        <p:txBody>
          <a:bodyPr/>
          <a:lstStyle/>
          <a:p>
            <a:r>
              <a:rPr lang="en-US" sz="1800" dirty="0"/>
              <a:t>The input data have been examined for sequencing and mapping artifacts (some which are well-known); mapped reads supporting unusual patterns have been examined in a read-alignment viewer or have been experimentally verified</a:t>
            </a:r>
          </a:p>
          <a:p>
            <a:r>
              <a:rPr lang="en-US" sz="1800" dirty="0"/>
              <a:t>Look for external supporting evidence</a:t>
            </a:r>
          </a:p>
          <a:p>
            <a:pPr lvl="1"/>
            <a:r>
              <a:rPr lang="en-US" sz="1800" dirty="0"/>
              <a:t>Correlation with known or expected mutagenic exposures, eg</a:t>
            </a:r>
          </a:p>
          <a:p>
            <a:pPr lvl="2"/>
            <a:r>
              <a:rPr lang="en-US" sz="1600" dirty="0"/>
              <a:t>cigarette smoking</a:t>
            </a:r>
          </a:p>
          <a:p>
            <a:pPr lvl="2"/>
            <a:r>
              <a:rPr lang="en-US" sz="1600" dirty="0"/>
              <a:t>Aflatoxins</a:t>
            </a:r>
          </a:p>
          <a:p>
            <a:pPr lvl="2"/>
            <a:r>
              <a:rPr lang="en-US" sz="1600" dirty="0"/>
              <a:t>AA-containing herbs</a:t>
            </a:r>
          </a:p>
          <a:p>
            <a:pPr lvl="2"/>
            <a:r>
              <a:rPr lang="en-US" sz="1600" dirty="0"/>
              <a:t>Haloalkanes</a:t>
            </a:r>
          </a:p>
          <a:p>
            <a:pPr lvl="2"/>
            <a:r>
              <a:rPr lang="en-US" sz="1600" dirty="0"/>
              <a:t>Age</a:t>
            </a:r>
          </a:p>
          <a:p>
            <a:pPr lvl="2"/>
            <a:r>
              <a:rPr lang="en-US" sz="1600" dirty="0"/>
              <a:t>UV radiation</a:t>
            </a:r>
          </a:p>
          <a:p>
            <a:pPr lvl="1"/>
            <a:r>
              <a:rPr lang="en-US" sz="1800" dirty="0"/>
              <a:t>Correlation with known or expected genetic causes, eg</a:t>
            </a:r>
          </a:p>
          <a:p>
            <a:pPr lvl="2"/>
            <a:r>
              <a:rPr lang="en-US" sz="1600" dirty="0"/>
              <a:t>polymerase epsilon proofreading defects</a:t>
            </a:r>
          </a:p>
          <a:p>
            <a:pPr lvl="2"/>
            <a:r>
              <a:rPr lang="en-US" sz="1600" dirty="0"/>
              <a:t>mismatch repair deficiency</a:t>
            </a:r>
          </a:p>
          <a:p>
            <a:pPr lvl="2"/>
            <a:r>
              <a:rPr lang="en-US" sz="1600" dirty="0"/>
              <a:t>homologous recombination repair deficiency (BRCA)</a:t>
            </a:r>
          </a:p>
          <a:p>
            <a:pPr lvl="1"/>
            <a:r>
              <a:rPr lang="en-US" sz="1800" dirty="0"/>
              <a:t>Can be tied to known biochemical processes (eg guanine adducts and signatures with C:G &gt; N:N mutations)</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63</a:t>
            </a:fld>
            <a:endParaRPr lang="en-US" dirty="0"/>
          </a:p>
        </p:txBody>
      </p:sp>
    </p:spTree>
    <p:extLst>
      <p:ext uri="{BB962C8B-B14F-4D97-AF65-F5344CB8AC3E}">
        <p14:creationId xmlns:p14="http://schemas.microsoft.com/office/powerpoint/2010/main" val="150338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9753600" cy="1143000"/>
          </a:xfrm>
        </p:spPr>
        <p:txBody>
          <a:bodyPr/>
          <a:lstStyle/>
          <a:p>
            <a:pPr algn="l"/>
            <a:r>
              <a:rPr lang="en-US" sz="3200" dirty="0"/>
              <a:t>Signature discovery is not a purely algorithmic process: How to assess results (2)</a:t>
            </a:r>
          </a:p>
        </p:txBody>
      </p:sp>
      <p:sp>
        <p:nvSpPr>
          <p:cNvPr id="4" name="Content Placeholder 3"/>
          <p:cNvSpPr>
            <a:spLocks noGrp="1"/>
          </p:cNvSpPr>
          <p:nvPr>
            <p:ph idx="1"/>
          </p:nvPr>
        </p:nvSpPr>
        <p:spPr/>
        <p:txBody>
          <a:bodyPr/>
          <a:lstStyle/>
          <a:p>
            <a:r>
              <a:rPr lang="en-US" sz="2800" dirty="0"/>
              <a:t>Association with genomic features that interact with DNA repair</a:t>
            </a:r>
          </a:p>
          <a:p>
            <a:pPr lvl="1"/>
            <a:r>
              <a:rPr lang="en-US" sz="2400" dirty="0"/>
              <a:t>Transcription strand bias</a:t>
            </a:r>
          </a:p>
          <a:p>
            <a:pPr lvl="1"/>
            <a:r>
              <a:rPr lang="en-US" sz="2400" dirty="0"/>
              <a:t>Replication strand / timing</a:t>
            </a:r>
          </a:p>
          <a:p>
            <a:pPr lvl="1"/>
            <a:r>
              <a:rPr lang="en-US" sz="2400" dirty="0"/>
              <a:t>Homopolymers (indels)</a:t>
            </a:r>
          </a:p>
          <a:p>
            <a:r>
              <a:rPr lang="en-US" sz="2800" dirty="0"/>
              <a:t>Look for supporting evidence within the data set</a:t>
            </a:r>
          </a:p>
          <a:p>
            <a:pPr lvl="1"/>
            <a:r>
              <a:rPr lang="en-US" sz="2400" dirty="0"/>
              <a:t>Samples dominated by a single signature</a:t>
            </a:r>
          </a:p>
          <a:p>
            <a:pPr lvl="1"/>
            <a:r>
              <a:rPr lang="en-US" sz="2400" dirty="0"/>
              <a:t>Signature is consistently deciphered from multiple independent datasets using different techniques or hyperparameters</a:t>
            </a:r>
          </a:p>
          <a:p>
            <a:pPr lvl="1"/>
            <a:r>
              <a:rPr lang="en-US" sz="2400" dirty="0"/>
              <a:t>Absence of known problems (next slides)</a:t>
            </a:r>
          </a:p>
          <a:p>
            <a:pPr marL="0" indent="0">
              <a:buNone/>
            </a:pPr>
            <a:endParaRPr lang="en-US" dirty="0"/>
          </a:p>
          <a:p>
            <a:endParaRPr lang="en-US" sz="2800" dirty="0"/>
          </a:p>
          <a:p>
            <a:endParaRPr lang="en-US" sz="2800" dirty="0"/>
          </a:p>
          <a:p>
            <a:r>
              <a:rPr lang="en-US" sz="2800" dirty="0"/>
              <a:t>More info at </a:t>
            </a:r>
            <a:r>
              <a:rPr lang="en-US" sz="2800" dirty="0">
                <a:hlinkClick r:id="rId2"/>
              </a:rPr>
              <a:t>https://static-content.springer.com/esm/art%3A10.1038%2Fs41586-020-1943-3/MediaObjects/41586_2020_1943_MOESM4_ESM.pdf</a:t>
            </a:r>
            <a:r>
              <a:rPr lang="en-US" sz="2800" dirty="0"/>
              <a:t>, pages 6 &amp; 7</a:t>
            </a:r>
          </a:p>
          <a:p>
            <a:r>
              <a:rPr lang="en-US" sz="2800" dirty="0"/>
              <a:t>Look for known issues with signature discovery</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64</a:t>
            </a:fld>
            <a:endParaRPr lang="en-US" dirty="0"/>
          </a:p>
        </p:txBody>
      </p:sp>
    </p:spTree>
    <p:extLst>
      <p:ext uri="{BB962C8B-B14F-4D97-AF65-F5344CB8AC3E}">
        <p14:creationId xmlns:p14="http://schemas.microsoft.com/office/powerpoint/2010/main" val="3965796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05600" cy="715962"/>
          </a:xfrm>
        </p:spPr>
        <p:txBody>
          <a:bodyPr/>
          <a:lstStyle/>
          <a:p>
            <a:pPr algn="l"/>
            <a:r>
              <a:rPr lang="en-US" sz="3600" dirty="0"/>
              <a:t>Known problems: bleeding</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65</a:t>
            </a:fld>
            <a:endParaRPr lang="en-US" dirty="0"/>
          </a:p>
        </p:txBody>
      </p:sp>
      <p:sp>
        <p:nvSpPr>
          <p:cNvPr id="5" name="Slide Number Placeholder 2"/>
          <p:cNvSpPr txBox="1">
            <a:spLocks/>
          </p:cNvSpPr>
          <p:nvPr/>
        </p:nvSpPr>
        <p:spPr>
          <a:xfrm>
            <a:off x="8737600" y="6356351"/>
            <a:ext cx="28448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47EB465D-2B07-4782-9D38-CDF7B0E66DA7}" type="slidenum">
              <a:rPr lang="en-US" smtClean="0"/>
              <a:pPr>
                <a:defRPr/>
              </a:pPr>
              <a:t>65</a:t>
            </a:fld>
            <a:endParaRPr lang="en-US" dirty="0"/>
          </a:p>
        </p:txBody>
      </p:sp>
      <p:pic>
        <p:nvPicPr>
          <p:cNvPr id="6" name="Picture 5"/>
          <p:cNvPicPr>
            <a:picLocks noChangeAspect="1"/>
          </p:cNvPicPr>
          <p:nvPr/>
        </p:nvPicPr>
        <p:blipFill rotWithShape="1">
          <a:blip r:embed="rId2"/>
          <a:srcRect l="33591" t="15681" r="29761" b="75542"/>
          <a:stretch/>
        </p:blipFill>
        <p:spPr>
          <a:xfrm>
            <a:off x="6248400" y="2438400"/>
            <a:ext cx="4557068" cy="1163123"/>
          </a:xfrm>
          <a:prstGeom prst="rect">
            <a:avLst/>
          </a:prstGeom>
        </p:spPr>
      </p:pic>
      <p:pic>
        <p:nvPicPr>
          <p:cNvPr id="10" name="Picture 6" descr="https://cancer.sanger.ac.uk/signatures/SBS_vignettes/image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4451466" cy="978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cancer.sanger.ac.uk/signatures/SBS_vignettes/image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886200"/>
            <a:ext cx="4432763" cy="9663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200" y="1447800"/>
            <a:ext cx="1561068" cy="523220"/>
          </a:xfrm>
          <a:prstGeom prst="rect">
            <a:avLst/>
          </a:prstGeom>
          <a:noFill/>
        </p:spPr>
        <p:txBody>
          <a:bodyPr wrap="none" rtlCol="0">
            <a:spAutoFit/>
          </a:bodyPr>
          <a:lstStyle/>
          <a:p>
            <a:r>
              <a:rPr lang="en-US" sz="2800" dirty="0"/>
              <a:t>Extracted</a:t>
            </a:r>
          </a:p>
        </p:txBody>
      </p:sp>
      <p:sp>
        <p:nvSpPr>
          <p:cNvPr id="15" name="TextBox 14"/>
          <p:cNvSpPr txBox="1"/>
          <p:nvPr/>
        </p:nvSpPr>
        <p:spPr>
          <a:xfrm>
            <a:off x="1066800" y="1143000"/>
            <a:ext cx="4460324" cy="523220"/>
          </a:xfrm>
          <a:prstGeom prst="rect">
            <a:avLst/>
          </a:prstGeom>
          <a:noFill/>
        </p:spPr>
        <p:txBody>
          <a:bodyPr wrap="none" rtlCol="0">
            <a:spAutoFit/>
          </a:bodyPr>
          <a:lstStyle/>
          <a:p>
            <a:r>
              <a:rPr lang="en-US" sz="2800" dirty="0"/>
              <a:t>Ground truth (synthetic data)</a:t>
            </a:r>
          </a:p>
        </p:txBody>
      </p:sp>
      <p:sp>
        <p:nvSpPr>
          <p:cNvPr id="17" name="TextBox 16"/>
          <p:cNvSpPr txBox="1"/>
          <p:nvPr/>
        </p:nvSpPr>
        <p:spPr>
          <a:xfrm>
            <a:off x="1600200" y="5257800"/>
            <a:ext cx="8458200" cy="954107"/>
          </a:xfrm>
          <a:prstGeom prst="rect">
            <a:avLst/>
          </a:prstGeom>
          <a:noFill/>
        </p:spPr>
        <p:txBody>
          <a:bodyPr wrap="square" rtlCol="0">
            <a:spAutoFit/>
          </a:bodyPr>
          <a:lstStyle/>
          <a:p>
            <a:r>
              <a:rPr lang="en-US" sz="2800" dirty="0">
                <a:solidFill>
                  <a:schemeClr val="accent1"/>
                </a:solidFill>
              </a:rPr>
              <a:t>“Bleeding” or incomplete separation of some CG &gt; TG mutations from SBS1 to SBS40-like extracted signature</a:t>
            </a:r>
          </a:p>
        </p:txBody>
      </p:sp>
      <p:grpSp>
        <p:nvGrpSpPr>
          <p:cNvPr id="30" name="Group 29"/>
          <p:cNvGrpSpPr/>
          <p:nvPr/>
        </p:nvGrpSpPr>
        <p:grpSpPr>
          <a:xfrm>
            <a:off x="2590800" y="3124200"/>
            <a:ext cx="685800" cy="685800"/>
            <a:chOff x="2590800" y="3124200"/>
            <a:chExt cx="685800" cy="685800"/>
          </a:xfrm>
        </p:grpSpPr>
        <p:sp>
          <p:nvSpPr>
            <p:cNvPr id="26" name="Down Arrow 25"/>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973568" y="3581400"/>
            <a:ext cx="685800" cy="685800"/>
            <a:chOff x="2590800" y="3124200"/>
            <a:chExt cx="685800" cy="685800"/>
          </a:xfrm>
        </p:grpSpPr>
        <p:sp>
          <p:nvSpPr>
            <p:cNvPr id="32" name="Down Arrow 31"/>
            <p:cNvSpPr/>
            <p:nvPr/>
          </p:nvSpPr>
          <p:spPr>
            <a:xfrm flipH="1" flipV="1">
              <a:off x="25908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flipH="1" flipV="1">
              <a:off x="27686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H="1" flipV="1">
              <a:off x="29464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flipH="1" flipV="1">
              <a:off x="3124200" y="3124200"/>
              <a:ext cx="15240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4964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10972800" cy="838200"/>
          </a:xfrm>
        </p:spPr>
        <p:txBody>
          <a:bodyPr/>
          <a:lstStyle/>
          <a:p>
            <a:pPr algn="l"/>
            <a:r>
              <a:rPr lang="en-US" sz="3200" dirty="0"/>
              <a:t>Known problem: over-splitting </a:t>
            </a:r>
            <a:br>
              <a:rPr lang="en-US" sz="3200" dirty="0"/>
            </a:br>
            <a:r>
              <a:rPr lang="en-US" sz="3200" dirty="0"/>
              <a:t>(from a different synthetic data set)</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66</a:t>
            </a:fld>
            <a:endParaRPr lang="en-US" dirty="0"/>
          </a:p>
        </p:txBody>
      </p:sp>
      <p:grpSp>
        <p:nvGrpSpPr>
          <p:cNvPr id="10" name="Group 9"/>
          <p:cNvGrpSpPr/>
          <p:nvPr/>
        </p:nvGrpSpPr>
        <p:grpSpPr>
          <a:xfrm>
            <a:off x="152400" y="1143000"/>
            <a:ext cx="8403336" cy="5181600"/>
            <a:chOff x="152400" y="1143000"/>
            <a:chExt cx="8403336" cy="5181600"/>
          </a:xfrm>
        </p:grpSpPr>
        <p:pic>
          <p:nvPicPr>
            <p:cNvPr id="5" name="Picture 4"/>
            <p:cNvPicPr>
              <a:picLocks noChangeAspect="1"/>
            </p:cNvPicPr>
            <p:nvPr/>
          </p:nvPicPr>
          <p:blipFill rotWithShape="1">
            <a:blip r:embed="rId2"/>
            <a:srcRect l="5683" t="23555" r="5254" b="41385"/>
            <a:stretch/>
          </p:blipFill>
          <p:spPr>
            <a:xfrm>
              <a:off x="152400" y="1143000"/>
              <a:ext cx="8382000" cy="1564481"/>
            </a:xfrm>
            <a:prstGeom prst="rect">
              <a:avLst/>
            </a:prstGeom>
          </p:spPr>
        </p:pic>
        <p:pic>
          <p:nvPicPr>
            <p:cNvPr id="6" name="Picture 5"/>
            <p:cNvPicPr>
              <a:picLocks noChangeAspect="1"/>
            </p:cNvPicPr>
            <p:nvPr/>
          </p:nvPicPr>
          <p:blipFill rotWithShape="1">
            <a:blip r:embed="rId2"/>
            <a:srcRect l="5683" t="56748" r="5254" b="7858"/>
            <a:stretch/>
          </p:blipFill>
          <p:spPr>
            <a:xfrm>
              <a:off x="152400" y="2743200"/>
              <a:ext cx="8382000" cy="1579395"/>
            </a:xfrm>
            <a:prstGeom prst="rect">
              <a:avLst/>
            </a:prstGeom>
          </p:spPr>
        </p:pic>
        <p:pic>
          <p:nvPicPr>
            <p:cNvPr id="7" name="Picture 6"/>
            <p:cNvPicPr>
              <a:picLocks noChangeAspect="1"/>
            </p:cNvPicPr>
            <p:nvPr/>
          </p:nvPicPr>
          <p:blipFill rotWithShape="1">
            <a:blip r:embed="rId3"/>
            <a:srcRect l="5918" t="45701" r="5078" b="6460"/>
            <a:stretch/>
          </p:blipFill>
          <p:spPr>
            <a:xfrm>
              <a:off x="173736" y="4851266"/>
              <a:ext cx="8382000" cy="1473334"/>
            </a:xfrm>
            <a:prstGeom prst="rect">
              <a:avLst/>
            </a:prstGeom>
          </p:spPr>
        </p:pic>
      </p:grpSp>
      <p:cxnSp>
        <p:nvCxnSpPr>
          <p:cNvPr id="9" name="Straight Connector 8"/>
          <p:cNvCxnSpPr/>
          <p:nvPr/>
        </p:nvCxnSpPr>
        <p:spPr>
          <a:xfrm flipV="1">
            <a:off x="1295400" y="18288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78408" y="22860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9990" y="2971800"/>
            <a:ext cx="65" cy="276999"/>
          </a:xfrm>
          <a:prstGeom prst="rect">
            <a:avLst/>
          </a:prstGeom>
          <a:noFill/>
        </p:spPr>
        <p:txBody>
          <a:bodyPr wrap="none" lIns="0" tIns="0" rIns="0" bIns="0" rtlCol="0">
            <a:spAutoFit/>
          </a:bodyPr>
          <a:lstStyle/>
          <a:p>
            <a:endParaRPr lang="en-US" dirty="0"/>
          </a:p>
        </p:txBody>
      </p:sp>
      <p:sp>
        <p:nvSpPr>
          <p:cNvPr id="13" name="Rectangle 12"/>
          <p:cNvSpPr/>
          <p:nvPr/>
        </p:nvSpPr>
        <p:spPr>
          <a:xfrm>
            <a:off x="76200" y="2209800"/>
            <a:ext cx="5293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sp>
        <p:nvSpPr>
          <p:cNvPr id="15" name="Rectangle 14"/>
          <p:cNvSpPr/>
          <p:nvPr/>
        </p:nvSpPr>
        <p:spPr>
          <a:xfrm>
            <a:off x="152400" y="5029200"/>
            <a:ext cx="529312" cy="923330"/>
          </a:xfrm>
          <a:prstGeom prst="rect">
            <a:avLst/>
          </a:prstGeom>
          <a:solidFill>
            <a:schemeClr val="bg1"/>
          </a:solid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cxnSp>
        <p:nvCxnSpPr>
          <p:cNvPr id="16" name="Straight Connector 15"/>
          <p:cNvCxnSpPr/>
          <p:nvPr/>
        </p:nvCxnSpPr>
        <p:spPr>
          <a:xfrm flipV="1">
            <a:off x="1447800" y="2438400"/>
            <a:ext cx="0" cy="3048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2590800"/>
            <a:ext cx="2940741" cy="461665"/>
          </a:xfrm>
          <a:prstGeom prst="rect">
            <a:avLst/>
          </a:prstGeom>
          <a:noFill/>
        </p:spPr>
        <p:txBody>
          <a:bodyPr wrap="none" rtlCol="0">
            <a:spAutoFit/>
          </a:bodyPr>
          <a:lstStyle/>
          <a:p>
            <a:r>
              <a:rPr lang="en-US" sz="2400" dirty="0"/>
              <a:t>2 extracted signatures</a:t>
            </a:r>
          </a:p>
        </p:txBody>
      </p:sp>
      <p:sp>
        <p:nvSpPr>
          <p:cNvPr id="18" name="TextBox 17"/>
          <p:cNvSpPr txBox="1"/>
          <p:nvPr/>
        </p:nvSpPr>
        <p:spPr>
          <a:xfrm>
            <a:off x="8610600" y="5181600"/>
            <a:ext cx="3386825" cy="461665"/>
          </a:xfrm>
          <a:prstGeom prst="rect">
            <a:avLst/>
          </a:prstGeom>
          <a:noFill/>
        </p:spPr>
        <p:txBody>
          <a:bodyPr wrap="none" rtlCol="0">
            <a:spAutoFit/>
          </a:bodyPr>
          <a:lstStyle/>
          <a:p>
            <a:r>
              <a:rPr lang="en-US" sz="2400" dirty="0"/>
              <a:t>1 ground-truth signature</a:t>
            </a:r>
          </a:p>
        </p:txBody>
      </p:sp>
    </p:spTree>
    <p:extLst>
      <p:ext uri="{BB962C8B-B14F-4D97-AF65-F5344CB8AC3E}">
        <p14:creationId xmlns:p14="http://schemas.microsoft.com/office/powerpoint/2010/main" val="3428201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20" y="264186"/>
            <a:ext cx="10515600" cy="846158"/>
          </a:xfrm>
        </p:spPr>
        <p:txBody>
          <a:bodyPr/>
          <a:lstStyle/>
          <a:p>
            <a:r>
              <a:rPr lang="en-US" dirty="0"/>
              <a:t>Outline</a:t>
            </a:r>
          </a:p>
        </p:txBody>
      </p:sp>
      <p:sp>
        <p:nvSpPr>
          <p:cNvPr id="3" name="Content Placeholder 2"/>
          <p:cNvSpPr>
            <a:spLocks noGrp="1"/>
          </p:cNvSpPr>
          <p:nvPr>
            <p:ph idx="1"/>
          </p:nvPr>
        </p:nvSpPr>
        <p:spPr>
          <a:xfrm>
            <a:off x="609600" y="1676400"/>
            <a:ext cx="10847540" cy="4351338"/>
          </a:xfrm>
        </p:spPr>
        <p:txBody>
          <a:bodyPr/>
          <a:lstStyle/>
          <a:p>
            <a:r>
              <a:rPr lang="en-US" dirty="0"/>
              <a:t>What are mutational signatures and what are they good for?</a:t>
            </a:r>
          </a:p>
          <a:p>
            <a:r>
              <a:rPr lang="en-US" dirty="0"/>
              <a:t>Computational analysis of mutational signatures – state of the art</a:t>
            </a:r>
          </a:p>
          <a:p>
            <a:r>
              <a:rPr lang="en-US" dirty="0"/>
              <a:t>Important unsolved problems in mutational signature analysis</a:t>
            </a:r>
          </a:p>
          <a:p>
            <a:r>
              <a:rPr lang="en-US" dirty="0"/>
              <a:t>Summary</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67</a:t>
            </a:fld>
            <a:endParaRPr lang="en-US"/>
          </a:p>
        </p:txBody>
      </p:sp>
      <p:sp>
        <p:nvSpPr>
          <p:cNvPr id="5" name="Rectangle 4">
            <a:extLst>
              <a:ext uri="{FF2B5EF4-FFF2-40B4-BE49-F238E27FC236}">
                <a16:creationId xmlns:a16="http://schemas.microsoft.com/office/drawing/2014/main" id="{86670737-955B-4125-9D6B-A22CA77086FD}"/>
              </a:ext>
            </a:extLst>
          </p:cNvPr>
          <p:cNvSpPr/>
          <p:nvPr/>
        </p:nvSpPr>
        <p:spPr>
          <a:xfrm>
            <a:off x="280270" y="3810000"/>
            <a:ext cx="11506200" cy="685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969DE301-3322-4ED6-8625-E90F536A332F}"/>
              </a:ext>
            </a:extLst>
          </p:cNvPr>
          <p:cNvSpPr/>
          <p:nvPr/>
        </p:nvSpPr>
        <p:spPr>
          <a:xfrm>
            <a:off x="0" y="34290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A67F7A0-0C92-436F-B2E8-DFEC9CC3CB60}"/>
              </a:ext>
            </a:extLst>
          </p:cNvPr>
          <p:cNvSpPr/>
          <p:nvPr/>
        </p:nvSpPr>
        <p:spPr>
          <a:xfrm>
            <a:off x="609600" y="1524077"/>
            <a:ext cx="11506200" cy="182872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125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68</a:t>
            </a:fld>
            <a:endParaRPr lang="en-US" dirty="0"/>
          </a:p>
        </p:txBody>
      </p:sp>
    </p:spTree>
    <p:extLst>
      <p:ext uri="{BB962C8B-B14F-4D97-AF65-F5344CB8AC3E}">
        <p14:creationId xmlns:p14="http://schemas.microsoft.com/office/powerpoint/2010/main" val="37944544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69</a:t>
            </a:fld>
            <a:endParaRPr lang="en-US" dirty="0"/>
          </a:p>
        </p:txBody>
      </p:sp>
      <p:sp>
        <p:nvSpPr>
          <p:cNvPr id="5" name="Rectangle 4">
            <a:extLst>
              <a:ext uri="{FF2B5EF4-FFF2-40B4-BE49-F238E27FC236}">
                <a16:creationId xmlns:a16="http://schemas.microsoft.com/office/drawing/2014/main" id="{1E56CDAE-055B-473A-B483-0A351CE449FD}"/>
              </a:ext>
            </a:extLst>
          </p:cNvPr>
          <p:cNvSpPr/>
          <p:nvPr/>
        </p:nvSpPr>
        <p:spPr>
          <a:xfrm>
            <a:off x="152400" y="1143000"/>
            <a:ext cx="11506200" cy="31242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pic>
        <p:nvPicPr>
          <p:cNvPr id="11" name="Graphic 10" descr="Arrow: Slight curve">
            <a:extLst>
              <a:ext uri="{FF2B5EF4-FFF2-40B4-BE49-F238E27FC236}">
                <a16:creationId xmlns:a16="http://schemas.microsoft.com/office/drawing/2014/main" id="{283276A2-3165-4F3F-BA46-929C5C9F8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191000"/>
            <a:ext cx="914400" cy="914400"/>
          </a:xfrm>
          <a:prstGeom prst="rect">
            <a:avLst/>
          </a:prstGeom>
        </p:spPr>
      </p:pic>
    </p:spTree>
    <p:extLst>
      <p:ext uri="{BB962C8B-B14F-4D97-AF65-F5344CB8AC3E}">
        <p14:creationId xmlns:p14="http://schemas.microsoft.com/office/powerpoint/2010/main" val="8235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6858000" cy="1143000"/>
          </a:xfrm>
        </p:spPr>
        <p:txBody>
          <a:bodyPr/>
          <a:lstStyle/>
          <a:p>
            <a:pPr algn="l"/>
            <a:r>
              <a:rPr lang="zh-TW" altLang="en-US" sz="3600" dirty="0">
                <a:solidFill>
                  <a:srgbClr val="FF0000"/>
                </a:solidFill>
              </a:rPr>
              <a:t>漢</a:t>
            </a:r>
            <a:r>
              <a:rPr lang="zh-TW" altLang="en-US" sz="3600" dirty="0"/>
              <a:t>防己</a:t>
            </a:r>
            <a:r>
              <a:rPr lang="en-US" altLang="zh-TW" sz="3600" dirty="0"/>
              <a:t>, </a:t>
            </a:r>
            <a:r>
              <a:rPr lang="zh-CN" altLang="en-US" sz="3600" b="1" dirty="0">
                <a:solidFill>
                  <a:srgbClr val="FF0000"/>
                </a:solidFill>
              </a:rPr>
              <a:t>汉</a:t>
            </a:r>
            <a:r>
              <a:rPr lang="zh-CN" altLang="en-US" sz="3600" b="1" dirty="0"/>
              <a:t>防己</a:t>
            </a:r>
            <a:r>
              <a:rPr lang="en-US" altLang="zh-CN" sz="3600" dirty="0"/>
              <a:t>,</a:t>
            </a:r>
            <a:r>
              <a:rPr lang="en-US" sz="3600" dirty="0"/>
              <a:t> </a:t>
            </a:r>
            <a:r>
              <a:rPr lang="en-US" sz="3600" b="1" dirty="0">
                <a:solidFill>
                  <a:srgbClr val="FF0000"/>
                </a:solidFill>
              </a:rPr>
              <a:t>hàn</a:t>
            </a:r>
            <a:r>
              <a:rPr lang="en-US" sz="3600" dirty="0"/>
              <a:t> </a:t>
            </a:r>
            <a:r>
              <a:rPr lang="en-US" sz="3600" dirty="0" err="1"/>
              <a:t>fáng</a:t>
            </a:r>
            <a:r>
              <a:rPr lang="en-US" sz="3600" dirty="0"/>
              <a:t> </a:t>
            </a:r>
            <a:r>
              <a:rPr lang="en-US" sz="3600" dirty="0" err="1"/>
              <a:t>jǐ</a:t>
            </a:r>
            <a:br>
              <a:rPr lang="en-US" altLang="zh-CN" sz="3600" dirty="0"/>
            </a:br>
            <a:r>
              <a:rPr lang="en-US" altLang="zh-CN" sz="3600" dirty="0"/>
              <a:t>(genus </a:t>
            </a:r>
            <a:r>
              <a:rPr lang="en-US" altLang="zh-CN" sz="3600" i="1" dirty="0"/>
              <a:t>Stephania</a:t>
            </a:r>
            <a:r>
              <a:rPr lang="en-US" altLang="zh-CN" sz="3600" dirty="0"/>
              <a:t> – no AA)</a:t>
            </a:r>
            <a:endParaRPr lang="en-US" sz="3600" dirty="0"/>
          </a:p>
        </p:txBody>
      </p:sp>
      <p:pic>
        <p:nvPicPr>
          <p:cNvPr id="3" name="Picture 2"/>
          <p:cNvPicPr>
            <a:picLocks noChangeAspect="1"/>
          </p:cNvPicPr>
          <p:nvPr/>
        </p:nvPicPr>
        <p:blipFill rotWithShape="1">
          <a:blip r:embed="rId2"/>
          <a:srcRect l="22416" t="41663" r="19677" b="17929"/>
          <a:stretch/>
        </p:blipFill>
        <p:spPr>
          <a:xfrm>
            <a:off x="1447800" y="1905000"/>
            <a:ext cx="8686800" cy="3618518"/>
          </a:xfrm>
          <a:prstGeom prst="rect">
            <a:avLst/>
          </a:prstGeom>
        </p:spPr>
      </p:pic>
    </p:spTree>
    <p:extLst>
      <p:ext uri="{BB962C8B-B14F-4D97-AF65-F5344CB8AC3E}">
        <p14:creationId xmlns:p14="http://schemas.microsoft.com/office/powerpoint/2010/main" val="5632707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3250590" y="463912"/>
            <a:ext cx="7915289" cy="455618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3244109" y="5771906"/>
            <a:ext cx="7915289" cy="622182"/>
          </a:xfrm>
          <a:prstGeom prst="rect">
            <a:avLst/>
          </a:prstGeom>
        </p:spPr>
      </p:pic>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70</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3124200" y="1524000"/>
            <a:ext cx="82296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29817E3-5601-4CCC-8B18-A86D253E5AEF}"/>
              </a:ext>
            </a:extLst>
          </p:cNvPr>
          <p:cNvGrpSpPr/>
          <p:nvPr/>
        </p:nvGrpSpPr>
        <p:grpSpPr>
          <a:xfrm>
            <a:off x="1143000" y="1447800"/>
            <a:ext cx="9653393" cy="4154507"/>
            <a:chOff x="1143000" y="1447800"/>
            <a:chExt cx="9653393" cy="4154507"/>
          </a:xfrm>
        </p:grpSpPr>
        <p:sp>
          <p:nvSpPr>
            <p:cNvPr id="9" name="TextBox 8">
              <a:extLst>
                <a:ext uri="{FF2B5EF4-FFF2-40B4-BE49-F238E27FC236}">
                  <a16:creationId xmlns:a16="http://schemas.microsoft.com/office/drawing/2014/main" id="{972C0720-0E4C-4C12-9174-C62E1DADA96A}"/>
                </a:ext>
              </a:extLst>
            </p:cNvPr>
            <p:cNvSpPr txBox="1"/>
            <p:nvPr/>
          </p:nvSpPr>
          <p:spPr>
            <a:xfrm>
              <a:off x="1143000" y="4648200"/>
              <a:ext cx="9370194" cy="954107"/>
            </a:xfrm>
            <a:prstGeom prst="rect">
              <a:avLst/>
            </a:prstGeom>
            <a:noFill/>
          </p:spPr>
          <p:txBody>
            <a:bodyPr wrap="none" rtlCol="0">
              <a:spAutoFit/>
            </a:bodyPr>
            <a:lstStyle/>
            <a:p>
              <a:r>
                <a:rPr lang="en-US" sz="2800" dirty="0"/>
                <a:t>Example, motivated by our study of AA exposure in liver cancer</a:t>
              </a:r>
            </a:p>
            <a:p>
              <a:r>
                <a:rPr lang="en-US" sz="2800" dirty="0"/>
                <a:t>Was this tumour exposed to AA?</a:t>
              </a:r>
            </a:p>
          </p:txBody>
        </p:sp>
        <p:grpSp>
          <p:nvGrpSpPr>
            <p:cNvPr id="10" name="Group 9">
              <a:extLst>
                <a:ext uri="{FF2B5EF4-FFF2-40B4-BE49-F238E27FC236}">
                  <a16:creationId xmlns:a16="http://schemas.microsoft.com/office/drawing/2014/main" id="{B20DC8D9-E93A-4A1E-B673-60290A116A41}"/>
                </a:ext>
              </a:extLst>
            </p:cNvPr>
            <p:cNvGrpSpPr/>
            <p:nvPr/>
          </p:nvGrpSpPr>
          <p:grpSpPr>
            <a:xfrm>
              <a:off x="3124200" y="1447800"/>
              <a:ext cx="7672193" cy="2719201"/>
              <a:chOff x="4408579" y="1066800"/>
              <a:chExt cx="5562340" cy="1971421"/>
            </a:xfrm>
          </p:grpSpPr>
          <p:grpSp>
            <p:nvGrpSpPr>
              <p:cNvPr id="11" name="Group 10">
                <a:extLst>
                  <a:ext uri="{FF2B5EF4-FFF2-40B4-BE49-F238E27FC236}">
                    <a16:creationId xmlns:a16="http://schemas.microsoft.com/office/drawing/2014/main" id="{16B53FAA-011B-4C91-A350-B4194B0438D3}"/>
                  </a:ext>
                </a:extLst>
              </p:cNvPr>
              <p:cNvGrpSpPr/>
              <p:nvPr/>
            </p:nvGrpSpPr>
            <p:grpSpPr>
              <a:xfrm>
                <a:off x="4408579" y="1674495"/>
                <a:ext cx="5562340" cy="1363726"/>
                <a:chOff x="3457575" y="1903095"/>
                <a:chExt cx="5562340" cy="1363726"/>
              </a:xfrm>
            </p:grpSpPr>
            <p:pic>
              <p:nvPicPr>
                <p:cNvPr id="15" name="Picture 14">
                  <a:extLst>
                    <a:ext uri="{FF2B5EF4-FFF2-40B4-BE49-F238E27FC236}">
                      <a16:creationId xmlns:a16="http://schemas.microsoft.com/office/drawing/2014/main" id="{072901B4-7E06-44F8-BA35-C0920B2BBA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35" r="49738" b="69676"/>
                <a:stretch/>
              </p:blipFill>
              <p:spPr>
                <a:xfrm>
                  <a:off x="3789045" y="2787015"/>
                  <a:ext cx="5230870" cy="479806"/>
                </a:xfrm>
                <a:prstGeom prst="rect">
                  <a:avLst/>
                </a:prstGeom>
              </p:spPr>
            </p:pic>
            <p:sp>
              <p:nvSpPr>
                <p:cNvPr id="16" name="TextBox 15">
                  <a:extLst>
                    <a:ext uri="{FF2B5EF4-FFF2-40B4-BE49-F238E27FC236}">
                      <a16:creationId xmlns:a16="http://schemas.microsoft.com/office/drawing/2014/main" id="{68B3F961-F401-49FB-A7F1-F6607BDDA424}"/>
                    </a:ext>
                  </a:extLst>
                </p:cNvPr>
                <p:cNvSpPr txBox="1"/>
                <p:nvPr/>
              </p:nvSpPr>
              <p:spPr>
                <a:xfrm>
                  <a:off x="3457575" y="1903095"/>
                  <a:ext cx="2930931" cy="400110"/>
                </a:xfrm>
                <a:prstGeom prst="rect">
                  <a:avLst/>
                </a:prstGeom>
                <a:solidFill>
                  <a:schemeClr val="bg1"/>
                </a:solidFill>
              </p:spPr>
              <p:txBody>
                <a:bodyPr wrap="none" rtlCol="0">
                  <a:spAutoFit/>
                </a:bodyPr>
                <a:lstStyle/>
                <a:p>
                  <a:r>
                    <a:rPr lang="en-US" sz="2000" dirty="0"/>
                    <a:t>Is</a:t>
                  </a:r>
                  <a:r>
                    <a:rPr lang="en-US" dirty="0"/>
                    <a:t> the AA signature </a:t>
                  </a:r>
                  <a:r>
                    <a:rPr lang="en-US" sz="2000" dirty="0"/>
                    <a:t>present?</a:t>
                  </a:r>
                  <a:endParaRPr lang="en-US" dirty="0"/>
                </a:p>
              </p:txBody>
            </p:sp>
          </p:grpSp>
          <p:grpSp>
            <p:nvGrpSpPr>
              <p:cNvPr id="12" name="Group 11">
                <a:extLst>
                  <a:ext uri="{FF2B5EF4-FFF2-40B4-BE49-F238E27FC236}">
                    <a16:creationId xmlns:a16="http://schemas.microsoft.com/office/drawing/2014/main" id="{33084E4C-FA67-4644-9A8B-FCCE81CE692E}"/>
                  </a:ext>
                </a:extLst>
              </p:cNvPr>
              <p:cNvGrpSpPr/>
              <p:nvPr/>
            </p:nvGrpSpPr>
            <p:grpSpPr>
              <a:xfrm>
                <a:off x="7336564" y="1066800"/>
                <a:ext cx="609600" cy="1295400"/>
                <a:chOff x="7336564" y="1066800"/>
                <a:chExt cx="609600" cy="1295400"/>
              </a:xfrm>
            </p:grpSpPr>
            <p:sp>
              <p:nvSpPr>
                <p:cNvPr id="13" name="Down Arrow 7">
                  <a:extLst>
                    <a:ext uri="{FF2B5EF4-FFF2-40B4-BE49-F238E27FC236}">
                      <a16:creationId xmlns:a16="http://schemas.microsoft.com/office/drawing/2014/main" id="{0437288F-66A1-4048-9488-3AB1A6C33793}"/>
                    </a:ext>
                  </a:extLst>
                </p:cNvPr>
                <p:cNvSpPr/>
                <p:nvPr/>
              </p:nvSpPr>
              <p:spPr>
                <a:xfrm flipV="1">
                  <a:off x="7336564" y="1066800"/>
                  <a:ext cx="60960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F893F4-2D6F-4076-B542-84A9CA490717}"/>
                    </a:ext>
                  </a:extLst>
                </p:cNvPr>
                <p:cNvSpPr/>
                <p:nvPr/>
              </p:nvSpPr>
              <p:spPr>
                <a:xfrm>
                  <a:off x="7391809" y="1398270"/>
                  <a:ext cx="50526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grpSp>
        </p:grpSp>
      </p:grpSp>
    </p:spTree>
    <p:extLst>
      <p:ext uri="{BB962C8B-B14F-4D97-AF65-F5344CB8AC3E}">
        <p14:creationId xmlns:p14="http://schemas.microsoft.com/office/powerpoint/2010/main" val="3275552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71</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3" name="Rectangle 2">
            <a:extLst>
              <a:ext uri="{FF2B5EF4-FFF2-40B4-BE49-F238E27FC236}">
                <a16:creationId xmlns:a16="http://schemas.microsoft.com/office/drawing/2014/main" id="{84E269F7-001A-47FF-A5A2-DE373BDD58BA}"/>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9" name="Rectangle 8">
            <a:extLst>
              <a:ext uri="{FF2B5EF4-FFF2-40B4-BE49-F238E27FC236}">
                <a16:creationId xmlns:a16="http://schemas.microsoft.com/office/drawing/2014/main" id="{C8BEB031-73A6-4359-AF6F-4A5357418567}"/>
              </a:ext>
            </a:extLst>
          </p:cNvPr>
          <p:cNvSpPr/>
          <p:nvPr/>
        </p:nvSpPr>
        <p:spPr>
          <a:xfrm>
            <a:off x="3124200" y="1600200"/>
            <a:ext cx="4114800"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85316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72</a:t>
            </a:fld>
            <a:endParaRPr lang="en-US"/>
          </a:p>
        </p:txBody>
      </p:sp>
      <p:sp>
        <p:nvSpPr>
          <p:cNvPr id="8" name="Rectangle 7">
            <a:extLst>
              <a:ext uri="{FF2B5EF4-FFF2-40B4-BE49-F238E27FC236}">
                <a16:creationId xmlns:a16="http://schemas.microsoft.com/office/drawing/2014/main" id="{555BD3DA-4E35-4CEA-A56E-B98CE400884E}"/>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3" name="Rectangle 2">
            <a:extLst>
              <a:ext uri="{FF2B5EF4-FFF2-40B4-BE49-F238E27FC236}">
                <a16:creationId xmlns:a16="http://schemas.microsoft.com/office/drawing/2014/main" id="{84E269F7-001A-47FF-A5A2-DE373BDD58BA}"/>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9" name="Rectangle 8">
            <a:extLst>
              <a:ext uri="{FF2B5EF4-FFF2-40B4-BE49-F238E27FC236}">
                <a16:creationId xmlns:a16="http://schemas.microsoft.com/office/drawing/2014/main" id="{C8BEB031-73A6-4359-AF6F-4A5357418567}"/>
              </a:ext>
            </a:extLst>
          </p:cNvPr>
          <p:cNvSpPr/>
          <p:nvPr/>
        </p:nvSpPr>
        <p:spPr>
          <a:xfrm>
            <a:off x="3124200" y="1600200"/>
            <a:ext cx="4114800"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57F25E36-7BF4-41F2-A50B-09CE2F43D849}"/>
              </a:ext>
            </a:extLst>
          </p:cNvPr>
          <p:cNvSpPr txBox="1"/>
          <p:nvPr/>
        </p:nvSpPr>
        <p:spPr>
          <a:xfrm>
            <a:off x="926490" y="4900880"/>
            <a:ext cx="4648199" cy="1323439"/>
          </a:xfrm>
          <a:prstGeom prst="rect">
            <a:avLst/>
          </a:prstGeom>
          <a:noFill/>
        </p:spPr>
        <p:txBody>
          <a:bodyPr wrap="square" rtlCol="0">
            <a:spAutoFit/>
          </a:bodyPr>
          <a:lstStyle/>
          <a:p>
            <a:r>
              <a:rPr lang="en-SG" sz="2000" dirty="0"/>
              <a:t>The likelihood of the reconstruction is the probability that negative binomial resampling from the reconstruction yields the spectrum</a:t>
            </a:r>
          </a:p>
        </p:txBody>
      </p:sp>
      <p:sp>
        <p:nvSpPr>
          <p:cNvPr id="11" name="Arrow: Right 10">
            <a:extLst>
              <a:ext uri="{FF2B5EF4-FFF2-40B4-BE49-F238E27FC236}">
                <a16:creationId xmlns:a16="http://schemas.microsoft.com/office/drawing/2014/main" id="{6546794E-DDE9-49E9-A5E1-5FA333F69938}"/>
              </a:ext>
            </a:extLst>
          </p:cNvPr>
          <p:cNvSpPr/>
          <p:nvPr/>
        </p:nvSpPr>
        <p:spPr>
          <a:xfrm>
            <a:off x="5740698" y="5398905"/>
            <a:ext cx="1600200" cy="327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75721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73</a:t>
            </a:fld>
            <a:endParaRPr lang="en-US"/>
          </a:p>
        </p:txBody>
      </p:sp>
      <p:sp>
        <p:nvSpPr>
          <p:cNvPr id="8" name="Rectangle 7">
            <a:extLst>
              <a:ext uri="{FF2B5EF4-FFF2-40B4-BE49-F238E27FC236}">
                <a16:creationId xmlns:a16="http://schemas.microsoft.com/office/drawing/2014/main" id="{CA4EDFC0-6B6E-4098-A3D5-CE7C402604B9}"/>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D40FB1A5-0D8E-43E6-977E-659A2B0385BF}"/>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A75C9CC1-2E35-4F4C-A0FE-EB33189EEAEB}"/>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2" name="Rectangle 11">
            <a:extLst>
              <a:ext uri="{FF2B5EF4-FFF2-40B4-BE49-F238E27FC236}">
                <a16:creationId xmlns:a16="http://schemas.microsoft.com/office/drawing/2014/main" id="{454F26F0-36FF-4A6E-94C2-52546A7D6D23}"/>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25686097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C3E4CD-B262-4B64-A06C-42738EB8FF77}"/>
              </a:ext>
            </a:extLst>
          </p:cNvPr>
          <p:cNvGrpSpPr/>
          <p:nvPr/>
        </p:nvGrpSpPr>
        <p:grpSpPr>
          <a:xfrm>
            <a:off x="3244109" y="463912"/>
            <a:ext cx="7921770" cy="5930176"/>
            <a:chOff x="4478297" y="165824"/>
            <a:chExt cx="5791020" cy="433511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119" b="42314"/>
            <a:stretch/>
          </p:blipFill>
          <p:spPr>
            <a:xfrm>
              <a:off x="4483035" y="165824"/>
              <a:ext cx="5786282" cy="333069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7444" b="15924"/>
            <a:stretch/>
          </p:blipFill>
          <p:spPr>
            <a:xfrm>
              <a:off x="4478297" y="4046106"/>
              <a:ext cx="5786282" cy="454831"/>
            </a:xfrm>
            <a:prstGeom prst="rect">
              <a:avLst/>
            </a:prstGeom>
          </p:spPr>
        </p:pic>
      </p:grpSp>
      <p:sp>
        <p:nvSpPr>
          <p:cNvPr id="3" name="TextBox 2"/>
          <p:cNvSpPr txBox="1"/>
          <p:nvPr/>
        </p:nvSpPr>
        <p:spPr>
          <a:xfrm>
            <a:off x="304801" y="2141884"/>
            <a:ext cx="2789053" cy="4011355"/>
          </a:xfrm>
          <a:prstGeom prst="rect">
            <a:avLst/>
          </a:prstGeom>
          <a:noFill/>
        </p:spPr>
        <p:txBody>
          <a:bodyPr wrap="square" rtlCol="0">
            <a:spAutoFit/>
          </a:bodyPr>
          <a:lstStyle/>
          <a:p>
            <a:r>
              <a:rPr lang="en-US" sz="3600" dirty="0"/>
              <a:t>Likelihood ratio test </a:t>
            </a:r>
          </a:p>
          <a:p>
            <a:r>
              <a:rPr lang="en-US" sz="3600" dirty="0"/>
              <a:t>p &lt; 10</a:t>
            </a:r>
            <a:r>
              <a:rPr lang="en-US" sz="4400" baseline="30000" dirty="0"/>
              <a:t>-9</a:t>
            </a:r>
          </a:p>
          <a:p>
            <a:endParaRPr lang="en-US" sz="4400" baseline="30000" dirty="0"/>
          </a:p>
          <a:p>
            <a:r>
              <a:rPr lang="en-US" sz="4400" baseline="30000" dirty="0"/>
              <a:t>Note that we have added a statistical concept</a:t>
            </a:r>
            <a:r>
              <a:rPr lang="en-US" sz="3600" baseline="30000" dirty="0"/>
              <a:t> </a:t>
            </a:r>
            <a:endParaRPr lang="en-US" sz="4400" baseline="30000" dirty="0"/>
          </a:p>
        </p:txBody>
      </p:sp>
      <p:sp>
        <p:nvSpPr>
          <p:cNvPr id="6" name="Title 1"/>
          <p:cNvSpPr txBox="1">
            <a:spLocks/>
          </p:cNvSpPr>
          <p:nvPr/>
        </p:nvSpPr>
        <p:spPr bwMode="auto">
          <a:xfrm>
            <a:off x="304801" y="165824"/>
            <a:ext cx="3124200" cy="200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a:r>
              <a:rPr lang="en-US" dirty="0"/>
              <a:t>Signature</a:t>
            </a:r>
            <a:br>
              <a:rPr lang="en-US" dirty="0"/>
            </a:br>
            <a:r>
              <a:rPr lang="en-US" dirty="0"/>
              <a:t>presence</a:t>
            </a:r>
            <a:br>
              <a:rPr lang="en-US" dirty="0"/>
            </a:br>
            <a:r>
              <a:rPr lang="en-US" dirty="0"/>
              <a:t>test</a:t>
            </a:r>
          </a:p>
        </p:txBody>
      </p:sp>
      <p:sp>
        <p:nvSpPr>
          <p:cNvPr id="2" name="Slide Number Placeholder 1"/>
          <p:cNvSpPr>
            <a:spLocks noGrp="1"/>
          </p:cNvSpPr>
          <p:nvPr>
            <p:ph type="sldNum" sz="quarter" idx="12"/>
          </p:nvPr>
        </p:nvSpPr>
        <p:spPr/>
        <p:txBody>
          <a:bodyPr/>
          <a:lstStyle/>
          <a:p>
            <a:pPr>
              <a:defRPr/>
            </a:pPr>
            <a:fld id="{5B7F0F32-E763-409B-A0CB-46F9931D5A6C}" type="slidenum">
              <a:rPr lang="en-US" smtClean="0"/>
              <a:pPr>
                <a:defRPr/>
              </a:pPr>
              <a:t>74</a:t>
            </a:fld>
            <a:endParaRPr lang="en-US"/>
          </a:p>
        </p:txBody>
      </p:sp>
      <p:sp>
        <p:nvSpPr>
          <p:cNvPr id="8" name="Rectangle 7">
            <a:extLst>
              <a:ext uri="{FF2B5EF4-FFF2-40B4-BE49-F238E27FC236}">
                <a16:creationId xmlns:a16="http://schemas.microsoft.com/office/drawing/2014/main" id="{7A311670-C629-475E-8E97-E2FAA08681C0}"/>
              </a:ext>
            </a:extLst>
          </p:cNvPr>
          <p:cNvSpPr/>
          <p:nvPr/>
        </p:nvSpPr>
        <p:spPr>
          <a:xfrm>
            <a:off x="73152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-1040</a:t>
            </a:r>
          </a:p>
        </p:txBody>
      </p:sp>
      <p:sp>
        <p:nvSpPr>
          <p:cNvPr id="9" name="Rectangle 8">
            <a:extLst>
              <a:ext uri="{FF2B5EF4-FFF2-40B4-BE49-F238E27FC236}">
                <a16:creationId xmlns:a16="http://schemas.microsoft.com/office/drawing/2014/main" id="{0D22C0A2-42DF-462A-A5C1-0A064A9DEAD4}"/>
              </a:ext>
            </a:extLst>
          </p:cNvPr>
          <p:cNvSpPr/>
          <p:nvPr/>
        </p:nvSpPr>
        <p:spPr>
          <a:xfrm>
            <a:off x="73914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without AA</a:t>
            </a:r>
          </a:p>
        </p:txBody>
      </p:sp>
      <p:sp>
        <p:nvSpPr>
          <p:cNvPr id="10" name="Rectangle 9">
            <a:extLst>
              <a:ext uri="{FF2B5EF4-FFF2-40B4-BE49-F238E27FC236}">
                <a16:creationId xmlns:a16="http://schemas.microsoft.com/office/drawing/2014/main" id="{E733262B-687E-4A1F-9738-DC41014EA331}"/>
              </a:ext>
            </a:extLst>
          </p:cNvPr>
          <p:cNvSpPr/>
          <p:nvPr/>
        </p:nvSpPr>
        <p:spPr>
          <a:xfrm>
            <a:off x="3048000" y="5181600"/>
            <a:ext cx="4114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 likelihood of reconstruction -1021</a:t>
            </a:r>
          </a:p>
        </p:txBody>
      </p:sp>
      <p:sp>
        <p:nvSpPr>
          <p:cNvPr id="11" name="Rectangle 10">
            <a:extLst>
              <a:ext uri="{FF2B5EF4-FFF2-40B4-BE49-F238E27FC236}">
                <a16:creationId xmlns:a16="http://schemas.microsoft.com/office/drawing/2014/main" id="{5524A391-205E-41FF-AB5C-23A1F294ED7A}"/>
              </a:ext>
            </a:extLst>
          </p:cNvPr>
          <p:cNvSpPr/>
          <p:nvPr/>
        </p:nvSpPr>
        <p:spPr>
          <a:xfrm>
            <a:off x="3352800" y="1524000"/>
            <a:ext cx="365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reconstruction </a:t>
            </a:r>
            <a:r>
              <a:rPr lang="en-US" sz="2000" b="1" i="1" dirty="0">
                <a:solidFill>
                  <a:schemeClr val="tx1"/>
                </a:solidFill>
              </a:rPr>
              <a:t>WITH</a:t>
            </a:r>
            <a:r>
              <a:rPr lang="en-US" sz="2000" i="1" dirty="0">
                <a:solidFill>
                  <a:schemeClr val="tx1"/>
                </a:solidFill>
              </a:rPr>
              <a:t> </a:t>
            </a:r>
            <a:r>
              <a:rPr lang="en-US" dirty="0">
                <a:solidFill>
                  <a:schemeClr val="tx1"/>
                </a:solidFill>
              </a:rPr>
              <a:t>AA</a:t>
            </a:r>
          </a:p>
        </p:txBody>
      </p:sp>
    </p:spTree>
    <p:extLst>
      <p:ext uri="{BB962C8B-B14F-4D97-AF65-F5344CB8AC3E}">
        <p14:creationId xmlns:p14="http://schemas.microsoft.com/office/powerpoint/2010/main" val="3312271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BD7AE-7C06-4682-BEF2-E277D5D85285}"/>
              </a:ext>
            </a:extLst>
          </p:cNvPr>
          <p:cNvSpPr>
            <a:spLocks noGrp="1"/>
          </p:cNvSpPr>
          <p:nvPr>
            <p:ph type="title"/>
          </p:nvPr>
        </p:nvSpPr>
        <p:spPr>
          <a:xfrm>
            <a:off x="609600" y="1066800"/>
            <a:ext cx="10972800" cy="4953000"/>
          </a:xfrm>
        </p:spPr>
        <p:txBody>
          <a:bodyPr/>
          <a:lstStyle/>
          <a:p>
            <a:r>
              <a:rPr lang="en-US" sz="4000" dirty="0"/>
              <a:t>We reject the null hypothesis that the reconstruction of the spectrum without the AA signature is as good as the reconstruction with the AA signature</a:t>
            </a:r>
            <a:br>
              <a:rPr lang="en-US" sz="4000" dirty="0"/>
            </a:br>
            <a:br>
              <a:rPr lang="en-US" sz="4000" dirty="0"/>
            </a:br>
            <a:r>
              <a:rPr lang="en-US" sz="4000" dirty="0"/>
              <a:t>That is, we need the AA signature to plausibly explain the spectrum</a:t>
            </a:r>
          </a:p>
        </p:txBody>
      </p:sp>
      <p:sp>
        <p:nvSpPr>
          <p:cNvPr id="2" name="Slide Number Placeholder 1">
            <a:extLst>
              <a:ext uri="{FF2B5EF4-FFF2-40B4-BE49-F238E27FC236}">
                <a16:creationId xmlns:a16="http://schemas.microsoft.com/office/drawing/2014/main" id="{09EE7295-0952-4D2F-90E9-DC3D5F17F420}"/>
              </a:ext>
            </a:extLst>
          </p:cNvPr>
          <p:cNvSpPr>
            <a:spLocks noGrp="1"/>
          </p:cNvSpPr>
          <p:nvPr>
            <p:ph type="sldNum" sz="quarter" idx="12"/>
          </p:nvPr>
        </p:nvSpPr>
        <p:spPr/>
        <p:txBody>
          <a:bodyPr/>
          <a:lstStyle/>
          <a:p>
            <a:pPr>
              <a:defRPr/>
            </a:pPr>
            <a:fld id="{5B7F0F32-E763-409B-A0CB-46F9931D5A6C}" type="slidenum">
              <a:rPr lang="en-US" smtClean="0"/>
              <a:pPr>
                <a:defRPr/>
              </a:pPr>
              <a:t>75</a:t>
            </a:fld>
            <a:endParaRPr lang="en-US"/>
          </a:p>
        </p:txBody>
      </p:sp>
    </p:spTree>
    <p:extLst>
      <p:ext uri="{BB962C8B-B14F-4D97-AF65-F5344CB8AC3E}">
        <p14:creationId xmlns:p14="http://schemas.microsoft.com/office/powerpoint/2010/main" val="3512051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9510-566E-431C-954B-6EB278F8023C}"/>
              </a:ext>
            </a:extLst>
          </p:cNvPr>
          <p:cNvSpPr>
            <a:spLocks noGrp="1"/>
          </p:cNvSpPr>
          <p:nvPr>
            <p:ph type="title"/>
          </p:nvPr>
        </p:nvSpPr>
        <p:spPr/>
        <p:txBody>
          <a:bodyPr/>
          <a:lstStyle/>
          <a:p>
            <a:r>
              <a:rPr lang="en-US" dirty="0"/>
              <a:t>Importance of benchmarking</a:t>
            </a:r>
            <a:endParaRPr lang="en-SG" dirty="0"/>
          </a:p>
        </p:txBody>
      </p:sp>
      <p:sp>
        <p:nvSpPr>
          <p:cNvPr id="3" name="Slide Number Placeholder 2">
            <a:extLst>
              <a:ext uri="{FF2B5EF4-FFF2-40B4-BE49-F238E27FC236}">
                <a16:creationId xmlns:a16="http://schemas.microsoft.com/office/drawing/2014/main" id="{2AFBF375-7C3F-4799-BC2E-91D809495755}"/>
              </a:ext>
            </a:extLst>
          </p:cNvPr>
          <p:cNvSpPr>
            <a:spLocks noGrp="1"/>
          </p:cNvSpPr>
          <p:nvPr>
            <p:ph type="sldNum" sz="quarter" idx="12"/>
          </p:nvPr>
        </p:nvSpPr>
        <p:spPr/>
        <p:txBody>
          <a:bodyPr/>
          <a:lstStyle/>
          <a:p>
            <a:pPr>
              <a:defRPr/>
            </a:pPr>
            <a:fld id="{47EB465D-2B07-4782-9D38-CDF7B0E66DA7}" type="slidenum">
              <a:rPr lang="en-US" smtClean="0"/>
              <a:pPr>
                <a:defRPr/>
              </a:pPr>
              <a:t>76</a:t>
            </a:fld>
            <a:endParaRPr lang="en-US"/>
          </a:p>
        </p:txBody>
      </p:sp>
    </p:spTree>
    <p:extLst>
      <p:ext uri="{BB962C8B-B14F-4D97-AF65-F5344CB8AC3E}">
        <p14:creationId xmlns:p14="http://schemas.microsoft.com/office/powerpoint/2010/main" val="3455121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2AA8-9F22-421C-AC97-9732E401674C}"/>
              </a:ext>
            </a:extLst>
          </p:cNvPr>
          <p:cNvSpPr>
            <a:spLocks noGrp="1"/>
          </p:cNvSpPr>
          <p:nvPr>
            <p:ph type="title"/>
          </p:nvPr>
        </p:nvSpPr>
        <p:spPr/>
        <p:txBody>
          <a:bodyPr/>
          <a:lstStyle/>
          <a:p>
            <a:pPr algn="l"/>
            <a:r>
              <a:rPr lang="en-US" dirty="0"/>
              <a:t>2 signatures in differing combinations</a:t>
            </a:r>
            <a:endParaRPr lang="en-SG" dirty="0"/>
          </a:p>
        </p:txBody>
      </p:sp>
      <p:sp>
        <p:nvSpPr>
          <p:cNvPr id="3" name="Slide Number Placeholder 2">
            <a:extLst>
              <a:ext uri="{FF2B5EF4-FFF2-40B4-BE49-F238E27FC236}">
                <a16:creationId xmlns:a16="http://schemas.microsoft.com/office/drawing/2014/main" id="{B83E02D1-E0E1-4FA3-AAF2-1F158580AD9F}"/>
              </a:ext>
            </a:extLst>
          </p:cNvPr>
          <p:cNvSpPr>
            <a:spLocks noGrp="1"/>
          </p:cNvSpPr>
          <p:nvPr>
            <p:ph type="sldNum" sz="quarter" idx="12"/>
          </p:nvPr>
        </p:nvSpPr>
        <p:spPr/>
        <p:txBody>
          <a:bodyPr/>
          <a:lstStyle/>
          <a:p>
            <a:pPr>
              <a:defRPr/>
            </a:pPr>
            <a:fld id="{47EB465D-2B07-4782-9D38-CDF7B0E66DA7}" type="slidenum">
              <a:rPr lang="en-US" smtClean="0"/>
              <a:pPr>
                <a:defRPr/>
              </a:pPr>
              <a:t>77</a:t>
            </a:fld>
            <a:endParaRPr lang="en-US"/>
          </a:p>
        </p:txBody>
      </p:sp>
      <p:pic>
        <p:nvPicPr>
          <p:cNvPr id="5" name="Picture 4">
            <a:extLst>
              <a:ext uri="{FF2B5EF4-FFF2-40B4-BE49-F238E27FC236}">
                <a16:creationId xmlns:a16="http://schemas.microsoft.com/office/drawing/2014/main" id="{FA47D70A-74D7-42F7-80CB-EA10A98DF5E1}"/>
              </a:ext>
            </a:extLst>
          </p:cNvPr>
          <p:cNvPicPr>
            <a:picLocks noChangeAspect="1"/>
          </p:cNvPicPr>
          <p:nvPr/>
        </p:nvPicPr>
        <p:blipFill rotWithShape="1">
          <a:blip r:embed="rId2"/>
          <a:srcRect l="5750" t="28889" r="4112" b="10000"/>
          <a:stretch/>
        </p:blipFill>
        <p:spPr>
          <a:xfrm>
            <a:off x="990600" y="1791494"/>
            <a:ext cx="9523412" cy="4761706"/>
          </a:xfrm>
          <a:prstGeom prst="rect">
            <a:avLst/>
          </a:prstGeom>
        </p:spPr>
      </p:pic>
    </p:spTree>
    <p:extLst>
      <p:ext uri="{BB962C8B-B14F-4D97-AF65-F5344CB8AC3E}">
        <p14:creationId xmlns:p14="http://schemas.microsoft.com/office/powerpoint/2010/main" val="2563754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437C-5582-48B5-BBB1-93C7D51ECB47}"/>
              </a:ext>
            </a:extLst>
          </p:cNvPr>
          <p:cNvSpPr>
            <a:spLocks noGrp="1"/>
          </p:cNvSpPr>
          <p:nvPr>
            <p:ph type="title"/>
          </p:nvPr>
        </p:nvSpPr>
        <p:spPr/>
        <p:txBody>
          <a:bodyPr/>
          <a:lstStyle/>
          <a:p>
            <a:r>
              <a:rPr lang="en-US" dirty="0"/>
              <a:t>Cosine similarity to SBS1 and SBS5</a:t>
            </a:r>
            <a:endParaRPr lang="en-SG" dirty="0"/>
          </a:p>
        </p:txBody>
      </p:sp>
      <p:sp>
        <p:nvSpPr>
          <p:cNvPr id="3" name="Slide Number Placeholder 2">
            <a:extLst>
              <a:ext uri="{FF2B5EF4-FFF2-40B4-BE49-F238E27FC236}">
                <a16:creationId xmlns:a16="http://schemas.microsoft.com/office/drawing/2014/main" id="{D110B953-503B-4A32-BF04-61BB4CB558AA}"/>
              </a:ext>
            </a:extLst>
          </p:cNvPr>
          <p:cNvSpPr>
            <a:spLocks noGrp="1"/>
          </p:cNvSpPr>
          <p:nvPr>
            <p:ph type="sldNum" sz="quarter" idx="12"/>
          </p:nvPr>
        </p:nvSpPr>
        <p:spPr/>
        <p:txBody>
          <a:bodyPr/>
          <a:lstStyle/>
          <a:p>
            <a:pPr>
              <a:defRPr/>
            </a:pPr>
            <a:fld id="{47EB465D-2B07-4782-9D38-CDF7B0E66DA7}" type="slidenum">
              <a:rPr lang="en-US" smtClean="0"/>
              <a:pPr>
                <a:defRPr/>
              </a:pPr>
              <a:t>78</a:t>
            </a:fld>
            <a:endParaRPr lang="en-US"/>
          </a:p>
        </p:txBody>
      </p:sp>
      <p:pic>
        <p:nvPicPr>
          <p:cNvPr id="5" name="Picture 4">
            <a:extLst>
              <a:ext uri="{FF2B5EF4-FFF2-40B4-BE49-F238E27FC236}">
                <a16:creationId xmlns:a16="http://schemas.microsoft.com/office/drawing/2014/main" id="{9CE70D1C-0953-4941-8F80-0B9C08CB1BE1}"/>
              </a:ext>
            </a:extLst>
          </p:cNvPr>
          <p:cNvPicPr>
            <a:picLocks noChangeAspect="1"/>
          </p:cNvPicPr>
          <p:nvPr/>
        </p:nvPicPr>
        <p:blipFill rotWithShape="1">
          <a:blip r:embed="rId2"/>
          <a:srcRect l="14683" t="20671" r="11472" b="42662"/>
          <a:stretch/>
        </p:blipFill>
        <p:spPr>
          <a:xfrm>
            <a:off x="1752600" y="1676400"/>
            <a:ext cx="9081655" cy="4343400"/>
          </a:xfrm>
          <a:prstGeom prst="rect">
            <a:avLst/>
          </a:prstGeom>
        </p:spPr>
      </p:pic>
    </p:spTree>
    <p:extLst>
      <p:ext uri="{BB962C8B-B14F-4D97-AF65-F5344CB8AC3E}">
        <p14:creationId xmlns:p14="http://schemas.microsoft.com/office/powerpoint/2010/main" val="2450083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437C-5582-48B5-BBB1-93C7D51ECB47}"/>
              </a:ext>
            </a:extLst>
          </p:cNvPr>
          <p:cNvSpPr>
            <a:spLocks noGrp="1"/>
          </p:cNvSpPr>
          <p:nvPr>
            <p:ph type="title"/>
          </p:nvPr>
        </p:nvSpPr>
        <p:spPr>
          <a:xfrm>
            <a:off x="609600" y="274638"/>
            <a:ext cx="8153400" cy="1143000"/>
          </a:xfrm>
        </p:spPr>
        <p:txBody>
          <a:bodyPr/>
          <a:lstStyle/>
          <a:p>
            <a:r>
              <a:rPr lang="en-US" sz="4000" dirty="0"/>
              <a:t>Positive predictive value and</a:t>
            </a:r>
            <a:br>
              <a:rPr lang="en-US" sz="4000" dirty="0"/>
            </a:br>
            <a:r>
              <a:rPr lang="en-US" sz="4000" dirty="0"/>
              <a:t>true positive rate</a:t>
            </a:r>
            <a:endParaRPr lang="en-SG" sz="4000" dirty="0"/>
          </a:p>
        </p:txBody>
      </p:sp>
      <p:sp>
        <p:nvSpPr>
          <p:cNvPr id="3" name="Slide Number Placeholder 2">
            <a:extLst>
              <a:ext uri="{FF2B5EF4-FFF2-40B4-BE49-F238E27FC236}">
                <a16:creationId xmlns:a16="http://schemas.microsoft.com/office/drawing/2014/main" id="{D110B953-503B-4A32-BF04-61BB4CB558AA}"/>
              </a:ext>
            </a:extLst>
          </p:cNvPr>
          <p:cNvSpPr>
            <a:spLocks noGrp="1"/>
          </p:cNvSpPr>
          <p:nvPr>
            <p:ph type="sldNum" sz="quarter" idx="12"/>
          </p:nvPr>
        </p:nvSpPr>
        <p:spPr/>
        <p:txBody>
          <a:bodyPr/>
          <a:lstStyle/>
          <a:p>
            <a:pPr>
              <a:defRPr/>
            </a:pPr>
            <a:fld id="{47EB465D-2B07-4782-9D38-CDF7B0E66DA7}" type="slidenum">
              <a:rPr lang="en-US" smtClean="0"/>
              <a:pPr>
                <a:defRPr/>
              </a:pPr>
              <a:t>79</a:t>
            </a:fld>
            <a:endParaRPr lang="en-US"/>
          </a:p>
        </p:txBody>
      </p:sp>
      <p:pic>
        <p:nvPicPr>
          <p:cNvPr id="5" name="Picture 4">
            <a:extLst>
              <a:ext uri="{FF2B5EF4-FFF2-40B4-BE49-F238E27FC236}">
                <a16:creationId xmlns:a16="http://schemas.microsoft.com/office/drawing/2014/main" id="{9CE70D1C-0953-4941-8F80-0B9C08CB1BE1}"/>
              </a:ext>
            </a:extLst>
          </p:cNvPr>
          <p:cNvPicPr>
            <a:picLocks noChangeAspect="1"/>
          </p:cNvPicPr>
          <p:nvPr/>
        </p:nvPicPr>
        <p:blipFill rotWithShape="1">
          <a:blip r:embed="rId2"/>
          <a:srcRect l="14683" t="56667" r="11472" b="4444"/>
          <a:stretch/>
        </p:blipFill>
        <p:spPr>
          <a:xfrm>
            <a:off x="587188" y="1761565"/>
            <a:ext cx="9075966" cy="4603751"/>
          </a:xfrm>
          <a:prstGeom prst="rect">
            <a:avLst/>
          </a:prstGeom>
        </p:spPr>
      </p:pic>
    </p:spTree>
    <p:extLst>
      <p:ext uri="{BB962C8B-B14F-4D97-AF65-F5344CB8AC3E}">
        <p14:creationId xmlns:p14="http://schemas.microsoft.com/office/powerpoint/2010/main" val="277582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763000" cy="1447800"/>
          </a:xfrm>
        </p:spPr>
        <p:txBody>
          <a:bodyPr>
            <a:noAutofit/>
          </a:bodyPr>
          <a:lstStyle/>
          <a:p>
            <a:pPr algn="l"/>
            <a:r>
              <a:rPr lang="zh-CN" altLang="en-US" sz="3600" b="1" dirty="0">
                <a:solidFill>
                  <a:srgbClr val="FF0000"/>
                </a:solidFill>
              </a:rPr>
              <a:t>廣</a:t>
            </a:r>
            <a:r>
              <a:rPr lang="zh-CN" altLang="en-US" sz="3600" dirty="0"/>
              <a:t>防己</a:t>
            </a:r>
            <a:r>
              <a:rPr lang="en-US" altLang="zh-CN" sz="3600"/>
              <a:t>, </a:t>
            </a:r>
            <a:r>
              <a:rPr lang="zh-CN" altLang="en-US" sz="3600" b="1">
                <a:solidFill>
                  <a:srgbClr val="FF0000"/>
                </a:solidFill>
              </a:rPr>
              <a:t>广</a:t>
            </a:r>
            <a:r>
              <a:rPr lang="zh-CN" altLang="en-US" sz="3600" dirty="0"/>
              <a:t>防己</a:t>
            </a:r>
            <a:r>
              <a:rPr lang="en-US" altLang="zh-CN" sz="3600" dirty="0"/>
              <a:t>, </a:t>
            </a:r>
            <a:r>
              <a:rPr lang="en-US" sz="3600" b="1" dirty="0">
                <a:solidFill>
                  <a:srgbClr val="FF0000"/>
                </a:solidFill>
              </a:rPr>
              <a:t>guǎng</a:t>
            </a:r>
            <a:r>
              <a:rPr lang="en-US" sz="3600" dirty="0"/>
              <a:t> </a:t>
            </a:r>
            <a:r>
              <a:rPr lang="en-US" sz="3600" dirty="0" err="1"/>
              <a:t>fáng</a:t>
            </a:r>
            <a:r>
              <a:rPr lang="en-US" sz="3600" dirty="0"/>
              <a:t> </a:t>
            </a:r>
            <a:r>
              <a:rPr lang="en-US" sz="3600" dirty="0" err="1"/>
              <a:t>jǐ</a:t>
            </a:r>
            <a:br>
              <a:rPr lang="en-US" sz="3600" dirty="0"/>
            </a:br>
            <a:r>
              <a:rPr lang="en-US" sz="3600" dirty="0"/>
              <a:t>(genus </a:t>
            </a:r>
            <a:r>
              <a:rPr lang="en-US" sz="3600" i="1" dirty="0"/>
              <a:t>Aristolochia</a:t>
            </a:r>
            <a:r>
              <a:rPr lang="en-US" sz="3600" dirty="0"/>
              <a:t> – has AA)</a:t>
            </a:r>
          </a:p>
        </p:txBody>
      </p:sp>
      <p:sp>
        <p:nvSpPr>
          <p:cNvPr id="4" name="Slide Number Placeholder 3"/>
          <p:cNvSpPr>
            <a:spLocks noGrp="1"/>
          </p:cNvSpPr>
          <p:nvPr>
            <p:ph type="sldNum" sz="quarter" idx="12"/>
          </p:nvPr>
        </p:nvSpPr>
        <p:spPr/>
        <p:txBody>
          <a:bodyPr/>
          <a:lstStyle/>
          <a:p>
            <a:pPr>
              <a:defRPr/>
            </a:pPr>
            <a:fld id="{FFFB4C55-9A55-45A0-A2A5-ECC3126D7CB8}" type="slidenum">
              <a:rPr lang="en-US" smtClean="0"/>
              <a:pPr>
                <a:defRPr/>
              </a:pPr>
              <a:t>8</a:t>
            </a:fld>
            <a:endParaRPr lang="en-US"/>
          </a:p>
        </p:txBody>
      </p:sp>
      <p:pic>
        <p:nvPicPr>
          <p:cNvPr id="7" name="Picture 6"/>
          <p:cNvPicPr/>
          <p:nvPr/>
        </p:nvPicPr>
        <p:blipFill rotWithShape="1">
          <a:blip r:embed="rId3" cstate="print"/>
          <a:srcRect l="322" t="33919" r="41467" b="-793"/>
          <a:stretch/>
        </p:blipFill>
        <p:spPr>
          <a:xfrm>
            <a:off x="685800" y="1371600"/>
            <a:ext cx="9160988" cy="5082241"/>
          </a:xfrm>
          <a:prstGeom prst="rect">
            <a:avLst/>
          </a:prstGeom>
        </p:spPr>
      </p:pic>
    </p:spTree>
    <p:extLst>
      <p:ext uri="{BB962C8B-B14F-4D97-AF65-F5344CB8AC3E}">
        <p14:creationId xmlns:p14="http://schemas.microsoft.com/office/powerpoint/2010/main" val="2348034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A6C7-129F-4A45-94C3-4C305627648E}"/>
              </a:ext>
            </a:extLst>
          </p:cNvPr>
          <p:cNvSpPr>
            <a:spLocks noGrp="1"/>
          </p:cNvSpPr>
          <p:nvPr>
            <p:ph type="title"/>
          </p:nvPr>
        </p:nvSpPr>
        <p:spPr>
          <a:xfrm>
            <a:off x="609600" y="274638"/>
            <a:ext cx="9220200" cy="1173162"/>
          </a:xfrm>
        </p:spPr>
        <p:txBody>
          <a:bodyPr/>
          <a:lstStyle/>
          <a:p>
            <a:r>
              <a:rPr lang="en-US" sz="3600" dirty="0"/>
              <a:t>Some software seems not to have been tested: this one extracted duplicate signatures</a:t>
            </a:r>
            <a:endParaRPr lang="en-SG" sz="3600" dirty="0"/>
          </a:p>
        </p:txBody>
      </p:sp>
      <p:sp>
        <p:nvSpPr>
          <p:cNvPr id="3" name="Slide Number Placeholder 2">
            <a:extLst>
              <a:ext uri="{FF2B5EF4-FFF2-40B4-BE49-F238E27FC236}">
                <a16:creationId xmlns:a16="http://schemas.microsoft.com/office/drawing/2014/main" id="{9045C72D-749A-4CC0-93D6-67CCFB7D73A1}"/>
              </a:ext>
            </a:extLst>
          </p:cNvPr>
          <p:cNvSpPr>
            <a:spLocks noGrp="1"/>
          </p:cNvSpPr>
          <p:nvPr>
            <p:ph type="sldNum" sz="quarter" idx="12"/>
          </p:nvPr>
        </p:nvSpPr>
        <p:spPr/>
        <p:txBody>
          <a:bodyPr/>
          <a:lstStyle/>
          <a:p>
            <a:pPr>
              <a:defRPr/>
            </a:pPr>
            <a:fld id="{47EB465D-2B07-4782-9D38-CDF7B0E66DA7}" type="slidenum">
              <a:rPr lang="en-US" smtClean="0"/>
              <a:pPr>
                <a:defRPr/>
              </a:pPr>
              <a:t>80</a:t>
            </a:fld>
            <a:endParaRPr lang="en-US"/>
          </a:p>
        </p:txBody>
      </p:sp>
      <p:pic>
        <p:nvPicPr>
          <p:cNvPr id="5" name="Picture 4">
            <a:extLst>
              <a:ext uri="{FF2B5EF4-FFF2-40B4-BE49-F238E27FC236}">
                <a16:creationId xmlns:a16="http://schemas.microsoft.com/office/drawing/2014/main" id="{95605D6C-06B7-4D29-A14C-4D9EBEA5B2E6}"/>
              </a:ext>
            </a:extLst>
          </p:cNvPr>
          <p:cNvPicPr>
            <a:picLocks noChangeAspect="1"/>
          </p:cNvPicPr>
          <p:nvPr/>
        </p:nvPicPr>
        <p:blipFill rotWithShape="1">
          <a:blip r:embed="rId2"/>
          <a:srcRect l="7191" t="20000" r="3980" b="12223"/>
          <a:stretch/>
        </p:blipFill>
        <p:spPr>
          <a:xfrm>
            <a:off x="914400" y="1514037"/>
            <a:ext cx="6934200" cy="5096219"/>
          </a:xfrm>
          <a:prstGeom prst="rect">
            <a:avLst/>
          </a:prstGeom>
        </p:spPr>
      </p:pic>
    </p:spTree>
    <p:extLst>
      <p:ext uri="{BB962C8B-B14F-4D97-AF65-F5344CB8AC3E}">
        <p14:creationId xmlns:p14="http://schemas.microsoft.com/office/powerpoint/2010/main" val="2630171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A6C7-129F-4A45-94C3-4C305627648E}"/>
              </a:ext>
            </a:extLst>
          </p:cNvPr>
          <p:cNvSpPr>
            <a:spLocks noGrp="1"/>
          </p:cNvSpPr>
          <p:nvPr>
            <p:ph type="title"/>
          </p:nvPr>
        </p:nvSpPr>
        <p:spPr>
          <a:xfrm>
            <a:off x="304800" y="304800"/>
            <a:ext cx="10210800" cy="822324"/>
          </a:xfrm>
        </p:spPr>
        <p:txBody>
          <a:bodyPr/>
          <a:lstStyle/>
          <a:p>
            <a:pPr algn="l"/>
            <a:r>
              <a:rPr lang="en-US" sz="3200" dirty="0"/>
              <a:t>Some software seems not to have been tested: some had radically different results with different random seeds</a:t>
            </a:r>
            <a:endParaRPr lang="en-SG" sz="3200" dirty="0"/>
          </a:p>
        </p:txBody>
      </p:sp>
      <p:sp>
        <p:nvSpPr>
          <p:cNvPr id="3" name="Slide Number Placeholder 2">
            <a:extLst>
              <a:ext uri="{FF2B5EF4-FFF2-40B4-BE49-F238E27FC236}">
                <a16:creationId xmlns:a16="http://schemas.microsoft.com/office/drawing/2014/main" id="{9045C72D-749A-4CC0-93D6-67CCFB7D73A1}"/>
              </a:ext>
            </a:extLst>
          </p:cNvPr>
          <p:cNvSpPr>
            <a:spLocks noGrp="1"/>
          </p:cNvSpPr>
          <p:nvPr>
            <p:ph type="sldNum" sz="quarter" idx="12"/>
          </p:nvPr>
        </p:nvSpPr>
        <p:spPr/>
        <p:txBody>
          <a:bodyPr/>
          <a:lstStyle/>
          <a:p>
            <a:pPr>
              <a:defRPr/>
            </a:pPr>
            <a:fld id="{47EB465D-2B07-4782-9D38-CDF7B0E66DA7}" type="slidenum">
              <a:rPr lang="en-US" smtClean="0"/>
              <a:pPr>
                <a:defRPr/>
              </a:pPr>
              <a:t>81</a:t>
            </a:fld>
            <a:endParaRPr lang="en-US"/>
          </a:p>
        </p:txBody>
      </p:sp>
      <p:pic>
        <p:nvPicPr>
          <p:cNvPr id="6" name="Picture 5">
            <a:extLst>
              <a:ext uri="{FF2B5EF4-FFF2-40B4-BE49-F238E27FC236}">
                <a16:creationId xmlns:a16="http://schemas.microsoft.com/office/drawing/2014/main" id="{5B226955-B9B0-4CCD-A6E7-E11154D23CB7}"/>
              </a:ext>
            </a:extLst>
          </p:cNvPr>
          <p:cNvPicPr>
            <a:picLocks noChangeAspect="1"/>
          </p:cNvPicPr>
          <p:nvPr/>
        </p:nvPicPr>
        <p:blipFill rotWithShape="1">
          <a:blip r:embed="rId2"/>
          <a:srcRect l="9372" t="21111" r="7057" b="4445"/>
          <a:stretch/>
        </p:blipFill>
        <p:spPr>
          <a:xfrm>
            <a:off x="1638300" y="1295400"/>
            <a:ext cx="7543800" cy="4723687"/>
          </a:xfrm>
          <a:prstGeom prst="rect">
            <a:avLst/>
          </a:prstGeom>
        </p:spPr>
      </p:pic>
      <p:pic>
        <p:nvPicPr>
          <p:cNvPr id="7" name="Picture 6">
            <a:extLst>
              <a:ext uri="{FF2B5EF4-FFF2-40B4-BE49-F238E27FC236}">
                <a16:creationId xmlns:a16="http://schemas.microsoft.com/office/drawing/2014/main" id="{0CC690D0-0DB1-4419-AB72-D91E9A6DB88E}"/>
              </a:ext>
            </a:extLst>
          </p:cNvPr>
          <p:cNvPicPr>
            <a:picLocks noChangeAspect="1"/>
          </p:cNvPicPr>
          <p:nvPr/>
        </p:nvPicPr>
        <p:blipFill rotWithShape="1">
          <a:blip r:embed="rId3"/>
          <a:srcRect l="19375" t="61028" r="16250" b="11397"/>
          <a:stretch/>
        </p:blipFill>
        <p:spPr>
          <a:xfrm>
            <a:off x="1981200" y="6096000"/>
            <a:ext cx="6858000" cy="665826"/>
          </a:xfrm>
          <a:prstGeom prst="rect">
            <a:avLst/>
          </a:prstGeom>
        </p:spPr>
      </p:pic>
    </p:spTree>
    <p:extLst>
      <p:ext uri="{BB962C8B-B14F-4D97-AF65-F5344CB8AC3E}">
        <p14:creationId xmlns:p14="http://schemas.microsoft.com/office/powerpoint/2010/main" val="3215206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A6C7-129F-4A45-94C3-4C305627648E}"/>
              </a:ext>
            </a:extLst>
          </p:cNvPr>
          <p:cNvSpPr>
            <a:spLocks noGrp="1"/>
          </p:cNvSpPr>
          <p:nvPr>
            <p:ph type="title"/>
          </p:nvPr>
        </p:nvSpPr>
        <p:spPr>
          <a:xfrm>
            <a:off x="304800" y="304800"/>
            <a:ext cx="10210800" cy="457200"/>
          </a:xfrm>
        </p:spPr>
        <p:txBody>
          <a:bodyPr/>
          <a:lstStyle/>
          <a:p>
            <a:r>
              <a:rPr lang="en-US" sz="3600" dirty="0"/>
              <a:t>This one almost always got the same result</a:t>
            </a:r>
            <a:endParaRPr lang="en-SG" sz="3600" dirty="0"/>
          </a:p>
        </p:txBody>
      </p:sp>
      <p:sp>
        <p:nvSpPr>
          <p:cNvPr id="3" name="Slide Number Placeholder 2">
            <a:extLst>
              <a:ext uri="{FF2B5EF4-FFF2-40B4-BE49-F238E27FC236}">
                <a16:creationId xmlns:a16="http://schemas.microsoft.com/office/drawing/2014/main" id="{9045C72D-749A-4CC0-93D6-67CCFB7D73A1}"/>
              </a:ext>
            </a:extLst>
          </p:cNvPr>
          <p:cNvSpPr>
            <a:spLocks noGrp="1"/>
          </p:cNvSpPr>
          <p:nvPr>
            <p:ph type="sldNum" sz="quarter" idx="12"/>
          </p:nvPr>
        </p:nvSpPr>
        <p:spPr>
          <a:xfrm>
            <a:off x="8763000" y="6327838"/>
            <a:ext cx="2844800" cy="365125"/>
          </a:xfrm>
        </p:spPr>
        <p:txBody>
          <a:bodyPr/>
          <a:lstStyle/>
          <a:p>
            <a:pPr>
              <a:defRPr/>
            </a:pPr>
            <a:fld id="{47EB465D-2B07-4782-9D38-CDF7B0E66DA7}" type="slidenum">
              <a:rPr lang="en-US" smtClean="0"/>
              <a:pPr>
                <a:defRPr/>
              </a:pPr>
              <a:t>82</a:t>
            </a:fld>
            <a:endParaRPr lang="en-US"/>
          </a:p>
        </p:txBody>
      </p:sp>
      <p:pic>
        <p:nvPicPr>
          <p:cNvPr id="5" name="Picture 4">
            <a:extLst>
              <a:ext uri="{FF2B5EF4-FFF2-40B4-BE49-F238E27FC236}">
                <a16:creationId xmlns:a16="http://schemas.microsoft.com/office/drawing/2014/main" id="{3CB423A6-E807-47A6-91E5-689F4D6D4CC5}"/>
              </a:ext>
            </a:extLst>
          </p:cNvPr>
          <p:cNvPicPr>
            <a:picLocks noChangeAspect="1"/>
          </p:cNvPicPr>
          <p:nvPr/>
        </p:nvPicPr>
        <p:blipFill rotWithShape="1">
          <a:blip r:embed="rId2"/>
          <a:srcRect l="15185" t="21110" r="14489" b="3334"/>
          <a:stretch/>
        </p:blipFill>
        <p:spPr>
          <a:xfrm>
            <a:off x="762000" y="762000"/>
            <a:ext cx="7696200" cy="5181600"/>
          </a:xfrm>
          <a:prstGeom prst="rect">
            <a:avLst/>
          </a:prstGeom>
        </p:spPr>
      </p:pic>
      <p:pic>
        <p:nvPicPr>
          <p:cNvPr id="8" name="Picture 7">
            <a:extLst>
              <a:ext uri="{FF2B5EF4-FFF2-40B4-BE49-F238E27FC236}">
                <a16:creationId xmlns:a16="http://schemas.microsoft.com/office/drawing/2014/main" id="{50B8241E-D114-4933-875F-412967B744E4}"/>
              </a:ext>
            </a:extLst>
          </p:cNvPr>
          <p:cNvPicPr>
            <a:picLocks noChangeAspect="1"/>
          </p:cNvPicPr>
          <p:nvPr/>
        </p:nvPicPr>
        <p:blipFill rotWithShape="1">
          <a:blip r:embed="rId3"/>
          <a:srcRect l="19375" t="61028" r="16250" b="11397"/>
          <a:stretch/>
        </p:blipFill>
        <p:spPr>
          <a:xfrm>
            <a:off x="1219200" y="6012341"/>
            <a:ext cx="7010400" cy="680622"/>
          </a:xfrm>
          <a:prstGeom prst="rect">
            <a:avLst/>
          </a:prstGeom>
        </p:spPr>
      </p:pic>
    </p:spTree>
    <p:extLst>
      <p:ext uri="{BB962C8B-B14F-4D97-AF65-F5344CB8AC3E}">
        <p14:creationId xmlns:p14="http://schemas.microsoft.com/office/powerpoint/2010/main" val="1720164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lstStyle/>
          <a:p>
            <a:pPr algn="l"/>
            <a:r>
              <a:rPr lang="en-US" dirty="0"/>
              <a:t>What questions do we want to answer?</a:t>
            </a:r>
          </a:p>
        </p:txBody>
      </p:sp>
      <p:sp>
        <p:nvSpPr>
          <p:cNvPr id="4" name="Content Placeholder 3"/>
          <p:cNvSpPr>
            <a:spLocks noGrp="1"/>
          </p:cNvSpPr>
          <p:nvPr>
            <p:ph idx="1"/>
          </p:nvPr>
        </p:nvSpPr>
        <p:spPr>
          <a:xfrm>
            <a:off x="533400" y="1143000"/>
            <a:ext cx="10972800" cy="4953000"/>
          </a:xfrm>
        </p:spPr>
        <p:txBody>
          <a:bodyPr/>
          <a:lstStyle/>
          <a:p>
            <a:r>
              <a:rPr lang="en-US" sz="2800" b="1" dirty="0"/>
              <a:t>“Extraction” / Discovery </a:t>
            </a:r>
            <a:r>
              <a:rPr lang="en-US" sz="2800" dirty="0"/>
              <a:t>Given a large number of spectra, what mutational signatures are present?  (I.e. mutational signatures are latent variables to be discovered.) And how many mutations are caused by each extracted signature in each spectrum? (</a:t>
            </a:r>
            <a:r>
              <a:rPr lang="en-US" sz="2800" b="1" dirty="0"/>
              <a:t>“Attribution”</a:t>
            </a:r>
            <a:r>
              <a:rPr lang="en-US" sz="2800" dirty="0"/>
              <a:t>)</a:t>
            </a:r>
          </a:p>
          <a:p>
            <a:r>
              <a:rPr lang="en-US" sz="2800" b="1" dirty="0"/>
              <a:t>“Attribution only” </a:t>
            </a:r>
            <a:r>
              <a:rPr lang="en-US" sz="2800" dirty="0"/>
              <a:t>Given </a:t>
            </a:r>
            <a:r>
              <a:rPr lang="en-US" sz="2800" b="1" dirty="0">
                <a:solidFill>
                  <a:srgbClr val="FF0000"/>
                </a:solidFill>
              </a:rPr>
              <a:t>known</a:t>
            </a:r>
            <a:r>
              <a:rPr lang="en-US" sz="2800" dirty="0"/>
              <a:t> mutational signatures and one or more spectra, how many mutations in each spectrum were caused by each signature?</a:t>
            </a:r>
          </a:p>
          <a:p>
            <a:r>
              <a:rPr lang="en-US" sz="2800" dirty="0"/>
              <a:t> </a:t>
            </a:r>
            <a:r>
              <a:rPr lang="en-US" sz="2800" b="1" dirty="0"/>
              <a:t>“Signature presence test” </a:t>
            </a:r>
            <a:r>
              <a:rPr lang="en-US" sz="2800" dirty="0"/>
              <a:t>Given known mutational signatures, what is the evidence that a signature of interest is present in a spectrum? </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83</a:t>
            </a:fld>
            <a:endParaRPr lang="en-US" dirty="0"/>
          </a:p>
        </p:txBody>
      </p:sp>
      <p:sp>
        <p:nvSpPr>
          <p:cNvPr id="6" name="Rectangle: Rounded Corners 5">
            <a:extLst>
              <a:ext uri="{FF2B5EF4-FFF2-40B4-BE49-F238E27FC236}">
                <a16:creationId xmlns:a16="http://schemas.microsoft.com/office/drawing/2014/main" id="{565B4B9D-A6C8-43C7-9378-59E30CC361C0}"/>
              </a:ext>
            </a:extLst>
          </p:cNvPr>
          <p:cNvSpPr/>
          <p:nvPr/>
        </p:nvSpPr>
        <p:spPr>
          <a:xfrm>
            <a:off x="381000" y="2819400"/>
            <a:ext cx="11201400" cy="1600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81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A0E-8D84-42FE-A2A5-AC85B1D430A2}"/>
              </a:ext>
            </a:extLst>
          </p:cNvPr>
          <p:cNvSpPr>
            <a:spLocks noGrp="1"/>
          </p:cNvSpPr>
          <p:nvPr>
            <p:ph type="title"/>
          </p:nvPr>
        </p:nvSpPr>
        <p:spPr/>
        <p:txBody>
          <a:bodyPr/>
          <a:lstStyle/>
          <a:p>
            <a:pPr algn="l"/>
            <a:r>
              <a:rPr lang="en-US" sz="3600" dirty="0"/>
              <a:t>Internal testing of methods for attribution</a:t>
            </a:r>
            <a:endParaRPr lang="en-SG" sz="3600" dirty="0"/>
          </a:p>
        </p:txBody>
      </p:sp>
      <p:sp>
        <p:nvSpPr>
          <p:cNvPr id="4" name="Slide Number Placeholder 3">
            <a:extLst>
              <a:ext uri="{FF2B5EF4-FFF2-40B4-BE49-F238E27FC236}">
                <a16:creationId xmlns:a16="http://schemas.microsoft.com/office/drawing/2014/main" id="{8AFE144A-396B-40D5-B913-A18C2319305A}"/>
              </a:ext>
            </a:extLst>
          </p:cNvPr>
          <p:cNvSpPr>
            <a:spLocks noGrp="1"/>
          </p:cNvSpPr>
          <p:nvPr>
            <p:ph type="sldNum" sz="quarter" idx="12"/>
          </p:nvPr>
        </p:nvSpPr>
        <p:spPr/>
        <p:txBody>
          <a:bodyPr/>
          <a:lstStyle/>
          <a:p>
            <a:pPr>
              <a:defRPr/>
            </a:pPr>
            <a:fld id="{FFFB4C55-9A55-45A0-A2A5-ECC3126D7CB8}" type="slidenum">
              <a:rPr lang="en-US" smtClean="0"/>
              <a:pPr>
                <a:defRPr/>
              </a:pPr>
              <a:t>84</a:t>
            </a:fld>
            <a:endParaRPr lang="en-US"/>
          </a:p>
        </p:txBody>
      </p:sp>
      <p:pic>
        <p:nvPicPr>
          <p:cNvPr id="6" name="Picture 5">
            <a:extLst>
              <a:ext uri="{FF2B5EF4-FFF2-40B4-BE49-F238E27FC236}">
                <a16:creationId xmlns:a16="http://schemas.microsoft.com/office/drawing/2014/main" id="{3F7652A1-2DAF-4F97-B788-22A59A8C2C7B}"/>
              </a:ext>
            </a:extLst>
          </p:cNvPr>
          <p:cNvPicPr>
            <a:picLocks noChangeAspect="1"/>
          </p:cNvPicPr>
          <p:nvPr/>
        </p:nvPicPr>
        <p:blipFill rotWithShape="1">
          <a:blip r:embed="rId3"/>
          <a:srcRect l="15001" t="30491" r="4374"/>
          <a:stretch/>
        </p:blipFill>
        <p:spPr>
          <a:xfrm>
            <a:off x="762000" y="1739987"/>
            <a:ext cx="9829800" cy="4343823"/>
          </a:xfrm>
          <a:prstGeom prst="rect">
            <a:avLst/>
          </a:prstGeom>
        </p:spPr>
      </p:pic>
    </p:spTree>
    <p:extLst>
      <p:ext uri="{BB962C8B-B14F-4D97-AF65-F5344CB8AC3E}">
        <p14:creationId xmlns:p14="http://schemas.microsoft.com/office/powerpoint/2010/main" val="3942977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883BA3-E09B-4325-94B7-B732369CA258}"/>
              </a:ext>
            </a:extLst>
          </p:cNvPr>
          <p:cNvSpPr>
            <a:spLocks noGrp="1"/>
          </p:cNvSpPr>
          <p:nvPr>
            <p:ph type="title"/>
          </p:nvPr>
        </p:nvSpPr>
        <p:spPr/>
        <p:txBody>
          <a:bodyPr/>
          <a:lstStyle/>
          <a:p>
            <a:r>
              <a:rPr lang="en-US" dirty="0"/>
              <a:t>Cheat sheet</a:t>
            </a:r>
          </a:p>
        </p:txBody>
      </p:sp>
      <p:sp>
        <p:nvSpPr>
          <p:cNvPr id="5" name="Content Placeholder 4">
            <a:extLst>
              <a:ext uri="{FF2B5EF4-FFF2-40B4-BE49-F238E27FC236}">
                <a16:creationId xmlns:a16="http://schemas.microsoft.com/office/drawing/2014/main" id="{FCCB5C57-EA76-4416-BDE1-D23A44CC8DE2}"/>
              </a:ext>
            </a:extLst>
          </p:cNvPr>
          <p:cNvSpPr>
            <a:spLocks noGrp="1"/>
          </p:cNvSpPr>
          <p:nvPr>
            <p:ph idx="1"/>
          </p:nvPr>
        </p:nvSpPr>
        <p:spPr/>
        <p:txBody>
          <a:bodyPr/>
          <a:lstStyle/>
          <a:p>
            <a:r>
              <a:rPr lang="en-US" dirty="0"/>
              <a:t>F</a:t>
            </a:r>
            <a:r>
              <a:rPr lang="en-US" baseline="-25000" dirty="0"/>
              <a:t>1</a:t>
            </a:r>
            <a:r>
              <a:rPr lang="en-US" dirty="0"/>
              <a:t> = 2 (recall-</a:t>
            </a:r>
            <a:r>
              <a:rPr lang="en-US" baseline="30000" dirty="0"/>
              <a:t>1</a:t>
            </a:r>
            <a:r>
              <a:rPr lang="en-US" dirty="0"/>
              <a:t> + precision</a:t>
            </a:r>
            <a:r>
              <a:rPr lang="en-US" baseline="30000" dirty="0"/>
              <a:t>-1</a:t>
            </a:r>
            <a:r>
              <a:rPr lang="en-US" dirty="0"/>
              <a:t>)</a:t>
            </a:r>
            <a:r>
              <a:rPr lang="en-US" baseline="30000" dirty="0"/>
              <a:t>-1 </a:t>
            </a:r>
            <a:r>
              <a:rPr lang="en-US" dirty="0"/>
              <a:t>= TP (TP + 0.5(FP + FN))</a:t>
            </a:r>
            <a:r>
              <a:rPr lang="en-US" baseline="30000" dirty="0"/>
              <a:t>-1</a:t>
            </a:r>
          </a:p>
          <a:p>
            <a:endParaRPr lang="en-US" baseline="30000" dirty="0"/>
          </a:p>
          <a:p>
            <a:r>
              <a:rPr lang="en-US" dirty="0"/>
              <a:t>Recall = True Positive Rate = sensitivity = 1 – false negative rate</a:t>
            </a:r>
          </a:p>
          <a:p>
            <a:r>
              <a:rPr lang="en-US" dirty="0"/>
              <a:t>Precision = Positive predictive value (PPV) </a:t>
            </a:r>
          </a:p>
          <a:p>
            <a:pPr marL="0" indent="0">
              <a:buNone/>
            </a:pPr>
            <a:r>
              <a:rPr lang="en-US" dirty="0"/>
              <a:t>     = (Tru</a:t>
            </a:r>
            <a:r>
              <a:rPr lang="en-US" altLang="zh-CN" dirty="0"/>
              <a:t>e </a:t>
            </a:r>
            <a:r>
              <a:rPr lang="en-US" dirty="0"/>
              <a:t>positive)(predicted positive)</a:t>
            </a:r>
            <a:r>
              <a:rPr lang="en-US" baseline="30000" dirty="0"/>
              <a:t>-1</a:t>
            </a:r>
          </a:p>
        </p:txBody>
      </p:sp>
      <p:sp>
        <p:nvSpPr>
          <p:cNvPr id="3" name="Slide Number Placeholder 2">
            <a:extLst>
              <a:ext uri="{FF2B5EF4-FFF2-40B4-BE49-F238E27FC236}">
                <a16:creationId xmlns:a16="http://schemas.microsoft.com/office/drawing/2014/main" id="{A938B55D-C29D-4D91-8E36-02D857191515}"/>
              </a:ext>
            </a:extLst>
          </p:cNvPr>
          <p:cNvSpPr>
            <a:spLocks noGrp="1"/>
          </p:cNvSpPr>
          <p:nvPr>
            <p:ph type="sldNum" sz="quarter" idx="12"/>
          </p:nvPr>
        </p:nvSpPr>
        <p:spPr/>
        <p:txBody>
          <a:bodyPr/>
          <a:lstStyle/>
          <a:p>
            <a:pPr>
              <a:defRPr/>
            </a:pPr>
            <a:fld id="{47EB465D-2B07-4782-9D38-CDF7B0E66DA7}" type="slidenum">
              <a:rPr lang="en-US" smtClean="0"/>
              <a:pPr>
                <a:defRPr/>
              </a:pPr>
              <a:t>85</a:t>
            </a:fld>
            <a:endParaRPr lang="en-US"/>
          </a:p>
        </p:txBody>
      </p:sp>
    </p:spTree>
    <p:extLst>
      <p:ext uri="{BB962C8B-B14F-4D97-AF65-F5344CB8AC3E}">
        <p14:creationId xmlns:p14="http://schemas.microsoft.com/office/powerpoint/2010/main" val="1836743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6635-CA2E-4633-A31E-CDA3CE095EE9}"/>
              </a:ext>
            </a:extLst>
          </p:cNvPr>
          <p:cNvSpPr>
            <a:spLocks noGrp="1"/>
          </p:cNvSpPr>
          <p:nvPr>
            <p:ph type="title"/>
          </p:nvPr>
        </p:nvSpPr>
        <p:spPr>
          <a:xfrm>
            <a:off x="457200" y="136524"/>
            <a:ext cx="10972800" cy="1143000"/>
          </a:xfrm>
        </p:spPr>
        <p:txBody>
          <a:bodyPr/>
          <a:lstStyle/>
          <a:p>
            <a:pPr algn="l"/>
            <a:r>
              <a:rPr lang="en-US" sz="4000" dirty="0"/>
              <a:t>When in doubt refer to https://en.wikipedia.org/wiki/F-score</a:t>
            </a:r>
          </a:p>
        </p:txBody>
      </p:sp>
      <p:sp>
        <p:nvSpPr>
          <p:cNvPr id="4" name="Slide Number Placeholder 3">
            <a:extLst>
              <a:ext uri="{FF2B5EF4-FFF2-40B4-BE49-F238E27FC236}">
                <a16:creationId xmlns:a16="http://schemas.microsoft.com/office/drawing/2014/main" id="{CABD7322-99F1-467C-A27A-A470837FC45B}"/>
              </a:ext>
            </a:extLst>
          </p:cNvPr>
          <p:cNvSpPr>
            <a:spLocks noGrp="1"/>
          </p:cNvSpPr>
          <p:nvPr>
            <p:ph type="sldNum" sz="quarter" idx="12"/>
          </p:nvPr>
        </p:nvSpPr>
        <p:spPr/>
        <p:txBody>
          <a:bodyPr/>
          <a:lstStyle/>
          <a:p>
            <a:pPr>
              <a:defRPr/>
            </a:pPr>
            <a:fld id="{FFFB4C55-9A55-45A0-A2A5-ECC3126D7CB8}" type="slidenum">
              <a:rPr lang="en-US" smtClean="0"/>
              <a:pPr>
                <a:defRPr/>
              </a:pPr>
              <a:t>86</a:t>
            </a:fld>
            <a:endParaRPr lang="en-US"/>
          </a:p>
        </p:txBody>
      </p:sp>
      <p:pic>
        <p:nvPicPr>
          <p:cNvPr id="6" name="Picture 5">
            <a:extLst>
              <a:ext uri="{FF2B5EF4-FFF2-40B4-BE49-F238E27FC236}">
                <a16:creationId xmlns:a16="http://schemas.microsoft.com/office/drawing/2014/main" id="{C3A619FB-4F77-4B59-9209-4D12575DE913}"/>
              </a:ext>
            </a:extLst>
          </p:cNvPr>
          <p:cNvPicPr>
            <a:picLocks noChangeAspect="1"/>
          </p:cNvPicPr>
          <p:nvPr/>
        </p:nvPicPr>
        <p:blipFill rotWithShape="1">
          <a:blip r:embed="rId2"/>
          <a:srcRect l="13750" t="13813" r="2500" b="24029"/>
          <a:stretch/>
        </p:blipFill>
        <p:spPr>
          <a:xfrm>
            <a:off x="328788" y="1402090"/>
            <a:ext cx="11534423" cy="4648200"/>
          </a:xfrm>
          <a:prstGeom prst="rect">
            <a:avLst/>
          </a:prstGeom>
        </p:spPr>
      </p:pic>
    </p:spTree>
    <p:extLst>
      <p:ext uri="{BB962C8B-B14F-4D97-AF65-F5344CB8AC3E}">
        <p14:creationId xmlns:p14="http://schemas.microsoft.com/office/powerpoint/2010/main" val="31452964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A0E-8D84-42FE-A2A5-AC85B1D430A2}"/>
              </a:ext>
            </a:extLst>
          </p:cNvPr>
          <p:cNvSpPr>
            <a:spLocks noGrp="1"/>
          </p:cNvSpPr>
          <p:nvPr>
            <p:ph type="title"/>
          </p:nvPr>
        </p:nvSpPr>
        <p:spPr/>
        <p:txBody>
          <a:bodyPr/>
          <a:lstStyle/>
          <a:p>
            <a:pPr algn="l"/>
            <a:r>
              <a:rPr lang="en-US" sz="3600" dirty="0"/>
              <a:t>Internal testing of methods for attribution</a:t>
            </a:r>
            <a:br>
              <a:rPr lang="en-US" sz="3600" dirty="0"/>
            </a:br>
            <a:r>
              <a:rPr lang="en-US" sz="3600" dirty="0"/>
              <a:t>(indels, realistic noise)</a:t>
            </a:r>
            <a:endParaRPr lang="en-SG" sz="3600" dirty="0"/>
          </a:p>
        </p:txBody>
      </p:sp>
      <p:sp>
        <p:nvSpPr>
          <p:cNvPr id="4" name="Slide Number Placeholder 3">
            <a:extLst>
              <a:ext uri="{FF2B5EF4-FFF2-40B4-BE49-F238E27FC236}">
                <a16:creationId xmlns:a16="http://schemas.microsoft.com/office/drawing/2014/main" id="{8AFE144A-396B-40D5-B913-A18C2319305A}"/>
              </a:ext>
            </a:extLst>
          </p:cNvPr>
          <p:cNvSpPr>
            <a:spLocks noGrp="1"/>
          </p:cNvSpPr>
          <p:nvPr>
            <p:ph type="sldNum" sz="quarter" idx="12"/>
          </p:nvPr>
        </p:nvSpPr>
        <p:spPr/>
        <p:txBody>
          <a:bodyPr/>
          <a:lstStyle/>
          <a:p>
            <a:pPr>
              <a:defRPr/>
            </a:pPr>
            <a:fld id="{FFFB4C55-9A55-45A0-A2A5-ECC3126D7CB8}" type="slidenum">
              <a:rPr lang="en-US" smtClean="0"/>
              <a:pPr>
                <a:defRPr/>
              </a:pPr>
              <a:t>87</a:t>
            </a:fld>
            <a:endParaRPr lang="en-US"/>
          </a:p>
        </p:txBody>
      </p:sp>
      <p:pic>
        <p:nvPicPr>
          <p:cNvPr id="1026" name="Picture 2">
            <a:extLst>
              <a:ext uri="{FF2B5EF4-FFF2-40B4-BE49-F238E27FC236}">
                <a16:creationId xmlns:a16="http://schemas.microsoft.com/office/drawing/2014/main" id="{59EA5160-75DB-43C1-83F1-26452EDD8A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904"/>
          <a:stretch/>
        </p:blipFill>
        <p:spPr bwMode="auto">
          <a:xfrm>
            <a:off x="1447800" y="1524000"/>
            <a:ext cx="7543800" cy="485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522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A0E-8D84-42FE-A2A5-AC85B1D430A2}"/>
              </a:ext>
            </a:extLst>
          </p:cNvPr>
          <p:cNvSpPr>
            <a:spLocks noGrp="1"/>
          </p:cNvSpPr>
          <p:nvPr>
            <p:ph type="title"/>
          </p:nvPr>
        </p:nvSpPr>
        <p:spPr/>
        <p:txBody>
          <a:bodyPr/>
          <a:lstStyle/>
          <a:p>
            <a:pPr algn="l"/>
            <a:r>
              <a:rPr lang="en-US" sz="3600" dirty="0"/>
              <a:t>Internal testing of methods for attribution</a:t>
            </a:r>
            <a:br>
              <a:rPr lang="en-US" sz="3600" dirty="0"/>
            </a:br>
            <a:r>
              <a:rPr lang="en-US" sz="3600" dirty="0"/>
              <a:t>(indels, realistic noise)</a:t>
            </a:r>
            <a:endParaRPr lang="en-SG" sz="3600" dirty="0"/>
          </a:p>
        </p:txBody>
      </p:sp>
      <p:sp>
        <p:nvSpPr>
          <p:cNvPr id="4" name="Slide Number Placeholder 3">
            <a:extLst>
              <a:ext uri="{FF2B5EF4-FFF2-40B4-BE49-F238E27FC236}">
                <a16:creationId xmlns:a16="http://schemas.microsoft.com/office/drawing/2014/main" id="{8AFE144A-396B-40D5-B913-A18C2319305A}"/>
              </a:ext>
            </a:extLst>
          </p:cNvPr>
          <p:cNvSpPr>
            <a:spLocks noGrp="1"/>
          </p:cNvSpPr>
          <p:nvPr>
            <p:ph type="sldNum" sz="quarter" idx="12"/>
          </p:nvPr>
        </p:nvSpPr>
        <p:spPr/>
        <p:txBody>
          <a:bodyPr/>
          <a:lstStyle/>
          <a:p>
            <a:pPr>
              <a:defRPr/>
            </a:pPr>
            <a:fld id="{FFFB4C55-9A55-45A0-A2A5-ECC3126D7CB8}" type="slidenum">
              <a:rPr lang="en-US" smtClean="0"/>
              <a:pPr>
                <a:defRPr/>
              </a:pPr>
              <a:t>88</a:t>
            </a:fld>
            <a:endParaRPr lang="en-US"/>
          </a:p>
        </p:txBody>
      </p:sp>
      <p:pic>
        <p:nvPicPr>
          <p:cNvPr id="2052" name="Picture 4">
            <a:extLst>
              <a:ext uri="{FF2B5EF4-FFF2-40B4-BE49-F238E27FC236}">
                <a16:creationId xmlns:a16="http://schemas.microsoft.com/office/drawing/2014/main" id="{D29AE50E-FAE3-45AB-BCBC-C5F2633091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33"/>
          <a:stretch/>
        </p:blipFill>
        <p:spPr bwMode="auto">
          <a:xfrm>
            <a:off x="1905000" y="1676400"/>
            <a:ext cx="738553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01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9144000" cy="457200"/>
          </a:xfrm>
        </p:spPr>
        <p:txBody>
          <a:bodyPr>
            <a:normAutofit fontScale="90000"/>
          </a:bodyPr>
          <a:lstStyle/>
          <a:p>
            <a:pPr algn="l"/>
            <a:r>
              <a:rPr lang="en-US" dirty="0"/>
              <a:t>Acknowledgements for AA in Liver Cancer</a:t>
            </a:r>
          </a:p>
        </p:txBody>
      </p:sp>
      <p:sp>
        <p:nvSpPr>
          <p:cNvPr id="5" name="Content Placeholder 4"/>
          <p:cNvSpPr>
            <a:spLocks noGrp="1"/>
          </p:cNvSpPr>
          <p:nvPr>
            <p:ph sz="half" idx="1"/>
          </p:nvPr>
        </p:nvSpPr>
        <p:spPr>
          <a:xfrm>
            <a:off x="4114800" y="762000"/>
            <a:ext cx="4226669" cy="5827792"/>
          </a:xfrm>
        </p:spPr>
        <p:txBody>
          <a:bodyPr>
            <a:noAutofit/>
          </a:bodyPr>
          <a:lstStyle/>
          <a:p>
            <a:pPr marL="0" indent="0">
              <a:spcBef>
                <a:spcPts val="0"/>
              </a:spcBef>
              <a:buNone/>
            </a:pPr>
            <a:r>
              <a:rPr lang="en-US" sz="2200" b="1" dirty="0">
                <a:solidFill>
                  <a:srgbClr val="0070C0"/>
                </a:solidFill>
              </a:rPr>
              <a:t>Singapore (Duke NUS, National Cancer Centre Singapore, and Johns Hopkins Singapore)</a:t>
            </a:r>
          </a:p>
          <a:p>
            <a:pPr marL="0" lvl="1" indent="0">
              <a:spcBef>
                <a:spcPts val="0"/>
              </a:spcBef>
              <a:buNone/>
            </a:pPr>
            <a:r>
              <a:rPr lang="en-US" sz="2200" b="1" dirty="0"/>
              <a:t>Arnoud Boot</a:t>
            </a:r>
          </a:p>
          <a:p>
            <a:pPr marL="0" lvl="1" indent="0">
              <a:spcBef>
                <a:spcPts val="0"/>
              </a:spcBef>
              <a:buNone/>
            </a:pPr>
            <a:r>
              <a:rPr lang="en-US" sz="2200" b="1" dirty="0"/>
              <a:t>Alvin NG Wei Tian (</a:t>
            </a:r>
            <a:r>
              <a:rPr lang="zh-TW" altLang="en-US" sz="2200" b="1" dirty="0"/>
              <a:t>黄伟添</a:t>
            </a:r>
            <a:r>
              <a:rPr lang="en-US" altLang="zh-TW" sz="2200" b="1" dirty="0"/>
              <a:t>)</a:t>
            </a:r>
          </a:p>
          <a:p>
            <a:pPr marL="0" lvl="1" indent="0">
              <a:spcBef>
                <a:spcPts val="0"/>
              </a:spcBef>
              <a:buNone/>
            </a:pPr>
            <a:r>
              <a:rPr lang="en-US" sz="2200" b="1" dirty="0"/>
              <a:t>Song Ling POON</a:t>
            </a:r>
          </a:p>
          <a:p>
            <a:pPr marL="0" lvl="1" indent="0">
              <a:spcBef>
                <a:spcPts val="0"/>
              </a:spcBef>
              <a:buNone/>
            </a:pPr>
            <a:r>
              <a:rPr lang="en-US" sz="2200" dirty="0" err="1"/>
              <a:t>Mi</a:t>
            </a:r>
            <a:r>
              <a:rPr lang="en-US" sz="2200" dirty="0"/>
              <a:t> Ni HUANG</a:t>
            </a:r>
          </a:p>
          <a:p>
            <a:pPr marL="0" lvl="1" indent="0">
              <a:spcBef>
                <a:spcPts val="0"/>
              </a:spcBef>
              <a:buNone/>
            </a:pPr>
            <a:r>
              <a:rPr lang="en-US" sz="2200" dirty="0"/>
              <a:t>Jing </a:t>
            </a:r>
            <a:r>
              <a:rPr lang="en-US" sz="2200" dirty="0" err="1"/>
              <a:t>Quan</a:t>
            </a:r>
            <a:r>
              <a:rPr lang="en-US" sz="2200" dirty="0"/>
              <a:t> LIM</a:t>
            </a:r>
          </a:p>
          <a:p>
            <a:pPr marL="0" lvl="1" indent="0">
              <a:spcBef>
                <a:spcPts val="0"/>
              </a:spcBef>
              <a:buNone/>
            </a:pPr>
            <a:r>
              <a:rPr lang="en-US" sz="2200" b="1" dirty="0"/>
              <a:t>Nanhai Jiang</a:t>
            </a:r>
          </a:p>
          <a:p>
            <a:pPr marL="0" lvl="1" indent="0">
              <a:spcBef>
                <a:spcPts val="0"/>
              </a:spcBef>
              <a:buNone/>
            </a:pPr>
            <a:r>
              <a:rPr lang="en-US" sz="2200" dirty="0"/>
              <a:t>Shenli Zhang</a:t>
            </a:r>
          </a:p>
          <a:p>
            <a:pPr marL="0" lvl="1" indent="0">
              <a:spcBef>
                <a:spcPts val="0"/>
              </a:spcBef>
              <a:buNone/>
            </a:pPr>
            <a:r>
              <a:rPr lang="en-US" sz="2200" dirty="0"/>
              <a:t>Szu-Chi Ho</a:t>
            </a:r>
          </a:p>
          <a:p>
            <a:pPr marL="0" lvl="1" indent="0">
              <a:spcBef>
                <a:spcPts val="0"/>
              </a:spcBef>
              <a:buNone/>
            </a:pPr>
            <a:r>
              <a:rPr lang="en-US" sz="2200" dirty="0"/>
              <a:t>Willie Yu</a:t>
            </a:r>
          </a:p>
          <a:p>
            <a:pPr marL="0" lvl="1" indent="0">
              <a:spcBef>
                <a:spcPts val="0"/>
              </a:spcBef>
              <a:buNone/>
            </a:pPr>
            <a:r>
              <a:rPr lang="en-US" sz="2200" dirty="0"/>
              <a:t>Yuka Suzuki</a:t>
            </a:r>
          </a:p>
          <a:p>
            <a:pPr marL="0" lvl="1" indent="0">
              <a:spcBef>
                <a:spcPts val="0"/>
              </a:spcBef>
              <a:buNone/>
            </a:pPr>
            <a:r>
              <a:rPr lang="en-US" sz="2200" dirty="0"/>
              <a:t>Cedric C. Y. Ng</a:t>
            </a:r>
          </a:p>
          <a:p>
            <a:pPr marL="0" lvl="1" indent="0">
              <a:spcBef>
                <a:spcPts val="0"/>
              </a:spcBef>
              <a:buNone/>
            </a:pPr>
            <a:r>
              <a:rPr lang="en-US" sz="2200" b="1" dirty="0"/>
              <a:t>Patrick Tan</a:t>
            </a:r>
          </a:p>
          <a:p>
            <a:pPr marL="0" lvl="1" indent="0">
              <a:spcBef>
                <a:spcPts val="0"/>
              </a:spcBef>
              <a:buNone/>
            </a:pPr>
            <a:r>
              <a:rPr lang="en-US" sz="2200" b="1" dirty="0"/>
              <a:t>Bin Tean TEH</a:t>
            </a:r>
          </a:p>
          <a:p>
            <a:pPr marL="0" lvl="1" indent="0">
              <a:spcBef>
                <a:spcPts val="0"/>
              </a:spcBef>
              <a:buNone/>
            </a:pPr>
            <a:r>
              <a:rPr lang="en-US" sz="2200" b="1" dirty="0"/>
              <a:t>Alex Chang</a:t>
            </a:r>
          </a:p>
          <a:p>
            <a:pPr marL="257175" lvl="1" indent="0">
              <a:spcBef>
                <a:spcPts val="0"/>
              </a:spcBef>
              <a:buNone/>
            </a:pPr>
            <a:endParaRPr lang="en-US" dirty="0"/>
          </a:p>
          <a:p>
            <a:pPr marL="0" indent="0">
              <a:spcBef>
                <a:spcPts val="0"/>
              </a:spcBef>
              <a:buNone/>
            </a:pPr>
            <a:endParaRPr lang="en-US" sz="2400" dirty="0"/>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89</a:t>
            </a:fld>
            <a:endParaRPr lang="en-US"/>
          </a:p>
        </p:txBody>
      </p:sp>
      <p:sp>
        <p:nvSpPr>
          <p:cNvPr id="8" name="Content Placeholder 7"/>
          <p:cNvSpPr>
            <a:spLocks noGrp="1"/>
          </p:cNvSpPr>
          <p:nvPr>
            <p:ph sz="half" idx="2"/>
          </p:nvPr>
        </p:nvSpPr>
        <p:spPr>
          <a:xfrm>
            <a:off x="457199" y="762000"/>
            <a:ext cx="3733801" cy="3429000"/>
          </a:xfrm>
        </p:spPr>
        <p:txBody>
          <a:bodyPr>
            <a:noAutofit/>
          </a:bodyPr>
          <a:lstStyle/>
          <a:p>
            <a:pPr marL="0" indent="0">
              <a:spcBef>
                <a:spcPts val="0"/>
              </a:spcBef>
              <a:buNone/>
            </a:pPr>
            <a:r>
              <a:rPr lang="en-US" sz="2200" b="1" dirty="0">
                <a:solidFill>
                  <a:srgbClr val="0070C0"/>
                </a:solidFill>
              </a:rPr>
              <a:t>Chang Gung Memorial Hospital</a:t>
            </a:r>
          </a:p>
          <a:p>
            <a:pPr marL="0" indent="0">
              <a:spcBef>
                <a:spcPts val="0"/>
              </a:spcBef>
              <a:buNone/>
            </a:pPr>
            <a:r>
              <a:rPr lang="en-US" sz="2200" b="1" dirty="0"/>
              <a:t>Sen-Yung Hsieh (</a:t>
            </a:r>
            <a:r>
              <a:rPr lang="zh-CN" altLang="en-US" sz="2200" b="1" dirty="0"/>
              <a:t>谢森永</a:t>
            </a:r>
            <a:r>
              <a:rPr lang="en-US" altLang="zh-CN" sz="2200" b="1" dirty="0"/>
              <a:t>)</a:t>
            </a:r>
            <a:endParaRPr lang="en-US" sz="2200" b="1" dirty="0"/>
          </a:p>
          <a:p>
            <a:pPr marL="0" indent="0">
              <a:spcBef>
                <a:spcPts val="0"/>
              </a:spcBef>
              <a:buNone/>
            </a:pPr>
            <a:r>
              <a:rPr lang="en-US" sz="2200" dirty="0" err="1"/>
              <a:t>Hao</a:t>
            </a:r>
            <a:r>
              <a:rPr lang="en-US" sz="2200" dirty="0"/>
              <a:t>-Yi Huang</a:t>
            </a:r>
          </a:p>
          <a:p>
            <a:pPr marL="0" indent="0">
              <a:spcBef>
                <a:spcPts val="0"/>
              </a:spcBef>
              <a:buNone/>
            </a:pPr>
            <a:r>
              <a:rPr lang="en-US" sz="2200" dirty="0"/>
              <a:t>Ming-Chin Yu</a:t>
            </a:r>
          </a:p>
          <a:p>
            <a:pPr marL="0" indent="0">
              <a:spcBef>
                <a:spcPts val="0"/>
              </a:spcBef>
              <a:buNone/>
            </a:pPr>
            <a:r>
              <a:rPr lang="en-US" sz="2200" b="1" dirty="0"/>
              <a:t>Po-Huang Lee</a:t>
            </a:r>
          </a:p>
          <a:p>
            <a:pPr marL="0" indent="0">
              <a:spcBef>
                <a:spcPts val="0"/>
              </a:spcBef>
              <a:buNone/>
            </a:pPr>
            <a:r>
              <a:rPr lang="en-US" sz="2200" b="1" dirty="0"/>
              <a:t>Jacob See-Tong Pang</a:t>
            </a:r>
          </a:p>
          <a:p>
            <a:pPr marL="0" indent="0">
              <a:spcBef>
                <a:spcPts val="0"/>
              </a:spcBef>
              <a:buNone/>
            </a:pPr>
            <a:endParaRPr lang="en-US" sz="2400" dirty="0"/>
          </a:p>
          <a:p>
            <a:pPr marL="0" indent="0">
              <a:spcBef>
                <a:spcPts val="0"/>
              </a:spcBef>
              <a:buNone/>
            </a:pPr>
            <a:endParaRPr lang="en-US" sz="2400" dirty="0"/>
          </a:p>
        </p:txBody>
      </p:sp>
      <p:sp>
        <p:nvSpPr>
          <p:cNvPr id="10" name="Content Placeholder 7"/>
          <p:cNvSpPr txBox="1">
            <a:spLocks/>
          </p:cNvSpPr>
          <p:nvPr/>
        </p:nvSpPr>
        <p:spPr bwMode="auto">
          <a:xfrm>
            <a:off x="8382000" y="762000"/>
            <a:ext cx="3923805" cy="49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b="1" dirty="0">
                <a:solidFill>
                  <a:srgbClr val="0070C0"/>
                </a:solidFill>
              </a:rPr>
              <a:t>Funding</a:t>
            </a:r>
          </a:p>
          <a:p>
            <a:pPr marL="0" indent="0">
              <a:spcBef>
                <a:spcPts val="0"/>
              </a:spcBef>
              <a:buFont typeface="Arial" panose="020B0604020202020204" pitchFamily="34" charset="0"/>
              <a:buNone/>
            </a:pPr>
            <a:endParaRPr lang="en-US" sz="2400" b="1" dirty="0">
              <a:solidFill>
                <a:srgbClr val="0070C0"/>
              </a:solidFill>
            </a:endParaRPr>
          </a:p>
          <a:p>
            <a:pPr marL="0" lvl="1" indent="0">
              <a:spcBef>
                <a:spcPts val="0"/>
              </a:spcBef>
              <a:buNone/>
            </a:pPr>
            <a:r>
              <a:rPr lang="en-US" dirty="0"/>
              <a:t>Singapore National Medical Research Council</a:t>
            </a:r>
          </a:p>
          <a:p>
            <a:pPr marL="0" lvl="1" indent="0">
              <a:spcBef>
                <a:spcPts val="0"/>
              </a:spcBef>
              <a:buNone/>
            </a:pPr>
            <a:endParaRPr lang="en-US" dirty="0"/>
          </a:p>
          <a:p>
            <a:pPr marL="0" lvl="1" indent="0">
              <a:spcBef>
                <a:spcPts val="0"/>
              </a:spcBef>
              <a:buNone/>
            </a:pPr>
            <a:r>
              <a:rPr lang="en-US" dirty="0"/>
              <a:t>Singapore Ministry of Health via the Duke-NUS Signature Research Programmes</a:t>
            </a:r>
          </a:p>
          <a:p>
            <a:pPr marL="0" lvl="1" indent="0">
              <a:spcBef>
                <a:spcPts val="0"/>
              </a:spcBef>
              <a:buNone/>
            </a:pPr>
            <a:endParaRPr lang="en-US" dirty="0"/>
          </a:p>
          <a:p>
            <a:pPr marL="0" lvl="1" indent="0">
              <a:spcBef>
                <a:spcPts val="0"/>
              </a:spcBef>
              <a:buNone/>
            </a:pPr>
            <a:r>
              <a:rPr lang="en-US" dirty="0"/>
              <a:t>Chang Gung Medical Foundation</a:t>
            </a:r>
          </a:p>
          <a:p>
            <a:pPr marL="0" lvl="1" indent="0">
              <a:spcBef>
                <a:spcPts val="0"/>
              </a:spcBef>
              <a:buFont typeface="Arial" panose="020B0604020202020204" pitchFamily="34" charset="0"/>
              <a:buNone/>
            </a:pPr>
            <a:endParaRPr lang="en-US" dirty="0"/>
          </a:p>
        </p:txBody>
      </p:sp>
      <p:sp>
        <p:nvSpPr>
          <p:cNvPr id="11" name="Rectangle 10"/>
          <p:cNvSpPr/>
          <p:nvPr/>
        </p:nvSpPr>
        <p:spPr>
          <a:xfrm>
            <a:off x="152400" y="5638800"/>
            <a:ext cx="1905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F89CCB-B4B2-45E8-A27C-416D35C9D737}"/>
              </a:ext>
            </a:extLst>
          </p:cNvPr>
          <p:cNvSpPr txBox="1"/>
          <p:nvPr/>
        </p:nvSpPr>
        <p:spPr>
          <a:xfrm>
            <a:off x="6248400" y="5257800"/>
            <a:ext cx="4671535" cy="461665"/>
          </a:xfrm>
          <a:prstGeom prst="rect">
            <a:avLst/>
          </a:prstGeom>
          <a:noFill/>
        </p:spPr>
        <p:txBody>
          <a:bodyPr wrap="none" rtlCol="0">
            <a:spAutoFit/>
          </a:bodyPr>
          <a:lstStyle/>
          <a:p>
            <a:r>
              <a:rPr lang="en-US" sz="2400" b="1" dirty="0"/>
              <a:t>https://tinyurl.com/aa-liver-cancer</a:t>
            </a:r>
            <a:endParaRPr lang="en-US" sz="2400" dirty="0"/>
          </a:p>
        </p:txBody>
      </p:sp>
    </p:spTree>
    <p:extLst>
      <p:ext uri="{BB962C8B-B14F-4D97-AF65-F5344CB8AC3E}">
        <p14:creationId xmlns:p14="http://schemas.microsoft.com/office/powerpoint/2010/main" val="226485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a:t>
            </a:fld>
            <a:endParaRPr lang="en-US"/>
          </a:p>
        </p:txBody>
      </p:sp>
      <p:sp>
        <p:nvSpPr>
          <p:cNvPr id="4" name="Rectangle 3"/>
          <p:cNvSpPr/>
          <p:nvPr/>
        </p:nvSpPr>
        <p:spPr>
          <a:xfrm>
            <a:off x="914400" y="285571"/>
            <a:ext cx="8458200" cy="1200329"/>
          </a:xfrm>
          <a:prstGeom prst="rect">
            <a:avLst/>
          </a:prstGeom>
        </p:spPr>
        <p:txBody>
          <a:bodyPr wrap="square">
            <a:spAutoFit/>
          </a:bodyPr>
          <a:lstStyle/>
          <a:p>
            <a:r>
              <a:rPr lang="en-US" sz="3600" dirty="0"/>
              <a:t>Many of the AA-kidney-failure victims developed upper tract urothelial cancer </a:t>
            </a:r>
          </a:p>
        </p:txBody>
      </p:sp>
      <p:sp>
        <p:nvSpPr>
          <p:cNvPr id="5" name="Rectangle 4"/>
          <p:cNvSpPr/>
          <p:nvPr/>
        </p:nvSpPr>
        <p:spPr>
          <a:xfrm>
            <a:off x="4419600" y="5257800"/>
            <a:ext cx="8458200" cy="584775"/>
          </a:xfrm>
          <a:prstGeom prst="rect">
            <a:avLst/>
          </a:prstGeom>
        </p:spPr>
        <p:txBody>
          <a:bodyPr wrap="square">
            <a:spAutoFit/>
          </a:bodyPr>
          <a:lstStyle/>
          <a:p>
            <a:pPr algn="ctr"/>
            <a:r>
              <a:rPr lang="en-US" sz="3200" dirty="0"/>
              <a:t>(</a:t>
            </a:r>
            <a:r>
              <a:rPr lang="en-US" sz="3200" dirty="0" err="1"/>
              <a:t>Nortier</a:t>
            </a:r>
            <a:r>
              <a:rPr lang="en-US" sz="3200" dirty="0"/>
              <a:t> et al., 2000, </a:t>
            </a:r>
            <a:r>
              <a:rPr lang="en-US" sz="3200" dirty="0" err="1"/>
              <a:t>NEJM</a:t>
            </a:r>
            <a:r>
              <a:rPr lang="en-US" sz="3200" dirty="0"/>
              <a:t>)</a:t>
            </a:r>
          </a:p>
        </p:txBody>
      </p:sp>
      <p:pic>
        <p:nvPicPr>
          <p:cNvPr id="6" name="Picture 5"/>
          <p:cNvPicPr>
            <a:picLocks/>
          </p:cNvPicPr>
          <p:nvPr/>
        </p:nvPicPr>
        <p:blipFill rotWithShape="1">
          <a:blip r:embed="rId2" cstate="print">
            <a:extLst>
              <a:ext uri="{28A0092B-C50C-407E-A947-70E740481C1C}">
                <a14:useLocalDpi xmlns:a14="http://schemas.microsoft.com/office/drawing/2010/main" val="0"/>
              </a:ext>
            </a:extLst>
          </a:blip>
          <a:srcRect l="27894" t="22696" r="13164" b="11583"/>
          <a:stretch/>
        </p:blipFill>
        <p:spPr>
          <a:xfrm flipH="1">
            <a:off x="2362199" y="2286000"/>
            <a:ext cx="3385459" cy="4438378"/>
          </a:xfrm>
          <a:prstGeom prst="rect">
            <a:avLst/>
          </a:prstGeom>
        </p:spPr>
      </p:pic>
      <p:sp>
        <p:nvSpPr>
          <p:cNvPr id="2" name="Left Arrow 1"/>
          <p:cNvSpPr/>
          <p:nvPr/>
        </p:nvSpPr>
        <p:spPr>
          <a:xfrm>
            <a:off x="5029200" y="2971800"/>
            <a:ext cx="18288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3048000" y="2514600"/>
            <a:ext cx="914400" cy="1295400"/>
          </a:xfrm>
          <a:prstGeom prst="smileyFace">
            <a:avLst>
              <a:gd name="adj" fmla="val -4653"/>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7279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6F6BB5-5542-4C37-AC6E-4F213F7D9F20}"/>
              </a:ext>
            </a:extLst>
          </p:cNvPr>
          <p:cNvSpPr>
            <a:spLocks noGrp="1"/>
          </p:cNvSpPr>
          <p:nvPr>
            <p:ph type="title"/>
          </p:nvPr>
        </p:nvSpPr>
        <p:spPr>
          <a:xfrm>
            <a:off x="609600" y="274638"/>
            <a:ext cx="10972800" cy="792162"/>
          </a:xfrm>
        </p:spPr>
        <p:txBody>
          <a:bodyPr/>
          <a:lstStyle/>
          <a:p>
            <a:r>
              <a:rPr lang="en-SG" dirty="0"/>
              <a:t>General acknowledgements</a:t>
            </a:r>
          </a:p>
        </p:txBody>
      </p:sp>
      <p:sp>
        <p:nvSpPr>
          <p:cNvPr id="7" name="Content Placeholder 6">
            <a:extLst>
              <a:ext uri="{FF2B5EF4-FFF2-40B4-BE49-F238E27FC236}">
                <a16:creationId xmlns:a16="http://schemas.microsoft.com/office/drawing/2014/main" id="{F3C7B98D-BFB8-4AB3-B5AE-4A9911C960D2}"/>
              </a:ext>
            </a:extLst>
          </p:cNvPr>
          <p:cNvSpPr>
            <a:spLocks noGrp="1"/>
          </p:cNvSpPr>
          <p:nvPr>
            <p:ph idx="1"/>
          </p:nvPr>
        </p:nvSpPr>
        <p:spPr>
          <a:xfrm>
            <a:off x="533400" y="1250952"/>
            <a:ext cx="10972800" cy="5287961"/>
          </a:xfrm>
        </p:spPr>
        <p:txBody>
          <a:bodyPr/>
          <a:lstStyle/>
          <a:p>
            <a:pPr>
              <a:spcAft>
                <a:spcPts val="1200"/>
              </a:spcAft>
            </a:pPr>
            <a:r>
              <a:rPr lang="en-SG" sz="2800" dirty="0"/>
              <a:t>The International Cancer Genome and The Cancer Genome Atlas Pan-Cancer Analysis of Whole Genomes Consortium (PCAWG)</a:t>
            </a:r>
          </a:p>
          <a:p>
            <a:pPr>
              <a:spcAft>
                <a:spcPts val="1200"/>
              </a:spcAft>
            </a:pPr>
            <a:r>
              <a:rPr lang="en-SG" sz="2800" dirty="0"/>
              <a:t>The PCAWG Mutational Signatures Analysis Working Group</a:t>
            </a:r>
          </a:p>
          <a:p>
            <a:pPr lvl="1">
              <a:spcAft>
                <a:spcPts val="1200"/>
              </a:spcAft>
            </a:pPr>
            <a:r>
              <a:rPr lang="en-SG" sz="2400" dirty="0"/>
              <a:t>Co-lead Mike Stratton, many contributors including </a:t>
            </a:r>
            <a:r>
              <a:rPr lang="en-SG" sz="2400" dirty="0" err="1"/>
              <a:t>Ludmil</a:t>
            </a:r>
            <a:r>
              <a:rPr lang="en-SG" sz="2400" dirty="0"/>
              <a:t> Alexandrov, </a:t>
            </a:r>
            <a:r>
              <a:rPr lang="en-SG" sz="2400" dirty="0" err="1"/>
              <a:t>Jaegil</a:t>
            </a:r>
            <a:r>
              <a:rPr lang="en-SG" sz="2400" dirty="0"/>
              <a:t> Kim, Gaddy Getz, Nick Haradhvala, and many </a:t>
            </a:r>
            <a:r>
              <a:rPr lang="en-SG" sz="2400" dirty="0" err="1"/>
              <a:t>many</a:t>
            </a:r>
            <a:r>
              <a:rPr lang="en-SG" sz="2400" dirty="0"/>
              <a:t> others, see </a:t>
            </a:r>
            <a:r>
              <a:rPr lang="en-SG" sz="2400" dirty="0">
                <a:hlinkClick r:id="rId2"/>
              </a:rPr>
              <a:t>https://doi.org/10.1038/s41586-020-1943-3</a:t>
            </a:r>
            <a:endParaRPr lang="en-SG" sz="2400" dirty="0"/>
          </a:p>
          <a:p>
            <a:pPr>
              <a:spcAft>
                <a:spcPts val="1200"/>
              </a:spcAft>
            </a:pPr>
            <a:r>
              <a:rPr lang="en-SG" sz="2800" dirty="0"/>
              <a:t>My lab</a:t>
            </a:r>
          </a:p>
          <a:p>
            <a:pPr lvl="1">
              <a:spcAft>
                <a:spcPts val="1200"/>
              </a:spcAft>
            </a:pPr>
            <a:r>
              <a:rPr lang="en-SG" sz="2400" dirty="0"/>
              <a:t>Arnoud Boot, </a:t>
            </a:r>
            <a:r>
              <a:rPr lang="en-SG" sz="2400" dirty="0" err="1"/>
              <a:t>Szu</a:t>
            </a:r>
            <a:r>
              <a:rPr lang="en-SG" sz="2400" dirty="0"/>
              <a:t>-Chi HO, Mini Huang, </a:t>
            </a:r>
            <a:r>
              <a:rPr lang="en-SG" sz="2400" dirty="0" err="1"/>
              <a:t>Nanhai</a:t>
            </a:r>
            <a:r>
              <a:rPr lang="en-SG" sz="2400" dirty="0"/>
              <a:t> Jiang, John McPherson, LIU Mo, Alvin Wei Tian Ng, WU Yang, Willie Yu, Shenli Zhang</a:t>
            </a:r>
          </a:p>
        </p:txBody>
      </p:sp>
      <p:sp>
        <p:nvSpPr>
          <p:cNvPr id="5" name="Slide Number Placeholder 4">
            <a:extLst>
              <a:ext uri="{FF2B5EF4-FFF2-40B4-BE49-F238E27FC236}">
                <a16:creationId xmlns:a16="http://schemas.microsoft.com/office/drawing/2014/main" id="{5AC77D97-04DA-4072-A257-302C8E8B5CCB}"/>
              </a:ext>
            </a:extLst>
          </p:cNvPr>
          <p:cNvSpPr>
            <a:spLocks noGrp="1"/>
          </p:cNvSpPr>
          <p:nvPr>
            <p:ph type="sldNum" sz="quarter" idx="12"/>
          </p:nvPr>
        </p:nvSpPr>
        <p:spPr/>
        <p:txBody>
          <a:bodyPr/>
          <a:lstStyle/>
          <a:p>
            <a:pPr>
              <a:defRPr/>
            </a:pPr>
            <a:fld id="{778293A7-5ED1-4201-8E73-621F4D118B47}" type="slidenum">
              <a:rPr lang="en-US" smtClean="0"/>
              <a:pPr>
                <a:defRPr/>
              </a:pPr>
              <a:t>90</a:t>
            </a:fld>
            <a:endParaRPr lang="en-US"/>
          </a:p>
        </p:txBody>
      </p:sp>
    </p:spTree>
    <p:extLst>
      <p:ext uri="{BB962C8B-B14F-4D97-AF65-F5344CB8AC3E}">
        <p14:creationId xmlns:p14="http://schemas.microsoft.com/office/powerpoint/2010/main" val="39912591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42D6A-A844-4626-8E48-A61CFE2170E6}"/>
              </a:ext>
            </a:extLst>
          </p:cNvPr>
          <p:cNvSpPr>
            <a:spLocks noGrp="1"/>
          </p:cNvSpPr>
          <p:nvPr>
            <p:ph type="title"/>
          </p:nvPr>
        </p:nvSpPr>
        <p:spPr>
          <a:xfrm>
            <a:off x="533400" y="533399"/>
            <a:ext cx="11353800" cy="5822951"/>
          </a:xfrm>
        </p:spPr>
        <p:txBody>
          <a:bodyPr/>
          <a:lstStyle/>
          <a:p>
            <a:pPr>
              <a:spcAft>
                <a:spcPts val="3000"/>
              </a:spcAft>
            </a:pPr>
            <a:r>
              <a:rPr lang="en-SG" dirty="0"/>
              <a:t>Caution: Conceptual Hazard</a:t>
            </a:r>
            <a:br>
              <a:rPr lang="en-SG" dirty="0"/>
            </a:br>
            <a:br>
              <a:rPr lang="en-SG" dirty="0"/>
            </a:br>
            <a:r>
              <a:rPr lang="en-SG" dirty="0"/>
              <a:t> </a:t>
            </a:r>
            <a:br>
              <a:rPr lang="en-SG" dirty="0"/>
            </a:br>
            <a:br>
              <a:rPr lang="en-SG" dirty="0"/>
            </a:br>
            <a:r>
              <a:rPr lang="en-SG" sz="4000" dirty="0"/>
              <a:t>These analytical tools are not oracles</a:t>
            </a:r>
            <a:br>
              <a:rPr lang="en-SG" sz="4000" dirty="0"/>
            </a:br>
            <a:r>
              <a:rPr lang="en-SG" sz="4000" dirty="0"/>
              <a:t>They do not algorithmically reveal a Platonic truth</a:t>
            </a:r>
            <a:br>
              <a:rPr lang="en-SG" sz="4000" dirty="0"/>
            </a:br>
            <a:r>
              <a:rPr lang="en-SG" sz="4000" dirty="0"/>
              <a:t>Their analyses need to be assessed by humans in the light of all available evidence</a:t>
            </a:r>
            <a:endParaRPr lang="en-SG" dirty="0"/>
          </a:p>
        </p:txBody>
      </p:sp>
      <p:sp>
        <p:nvSpPr>
          <p:cNvPr id="2" name="Slide Number Placeholder 1">
            <a:extLst>
              <a:ext uri="{FF2B5EF4-FFF2-40B4-BE49-F238E27FC236}">
                <a16:creationId xmlns:a16="http://schemas.microsoft.com/office/drawing/2014/main" id="{23CCA9E2-9FC1-4CBF-BD8B-96BA0D92B7FE}"/>
              </a:ext>
            </a:extLst>
          </p:cNvPr>
          <p:cNvSpPr>
            <a:spLocks noGrp="1"/>
          </p:cNvSpPr>
          <p:nvPr>
            <p:ph type="sldNum" sz="quarter" idx="12"/>
          </p:nvPr>
        </p:nvSpPr>
        <p:spPr/>
        <p:txBody>
          <a:bodyPr/>
          <a:lstStyle/>
          <a:p>
            <a:pPr>
              <a:defRPr/>
            </a:pPr>
            <a:fld id="{5B7F0F32-E763-409B-A0CB-46F9931D5A6C}" type="slidenum">
              <a:rPr lang="en-US" smtClean="0"/>
              <a:pPr>
                <a:defRPr/>
              </a:pPr>
              <a:t>91</a:t>
            </a:fld>
            <a:endParaRPr lang="en-US"/>
          </a:p>
        </p:txBody>
      </p:sp>
      <p:pic>
        <p:nvPicPr>
          <p:cNvPr id="5" name="Graphic 4" descr="Slippery">
            <a:extLst>
              <a:ext uri="{FF2B5EF4-FFF2-40B4-BE49-F238E27FC236}">
                <a16:creationId xmlns:a16="http://schemas.microsoft.com/office/drawing/2014/main" id="{F81391DF-F968-42BE-A0D2-B0D817419E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9700" y="1714441"/>
            <a:ext cx="1752600" cy="1752600"/>
          </a:xfrm>
          <a:prstGeom prst="rect">
            <a:avLst/>
          </a:prstGeom>
        </p:spPr>
      </p:pic>
    </p:spTree>
    <p:extLst>
      <p:ext uri="{BB962C8B-B14F-4D97-AF65-F5344CB8AC3E}">
        <p14:creationId xmlns:p14="http://schemas.microsoft.com/office/powerpoint/2010/main" val="1698467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304800" y="457200"/>
            <a:ext cx="10972440" cy="1142640"/>
          </a:xfrm>
          <a:prstGeom prst="rect">
            <a:avLst/>
          </a:prstGeom>
          <a:noFill/>
          <a:ln>
            <a:noFill/>
          </a:ln>
        </p:spPr>
        <p:txBody>
          <a:bodyPr anchor="ctr">
            <a:noAutofit/>
          </a:bodyPr>
          <a:lstStyle/>
          <a:p>
            <a:pPr>
              <a:lnSpc>
                <a:spcPct val="100000"/>
              </a:lnSpc>
            </a:pPr>
            <a:r>
              <a:rPr lang="en-US" sz="4400" b="0" strike="noStrike" spc="-1" dirty="0">
                <a:solidFill>
                  <a:srgbClr val="000000"/>
                </a:solidFill>
                <a:latin typeface="Calibri"/>
              </a:rPr>
              <a:t>“All models are wrong but some are useful”</a:t>
            </a:r>
          </a:p>
        </p:txBody>
      </p:sp>
      <p:sp>
        <p:nvSpPr>
          <p:cNvPr id="324" name="TextShape 2"/>
          <p:cNvSpPr txBox="1"/>
          <p:nvPr/>
        </p:nvSpPr>
        <p:spPr>
          <a:xfrm>
            <a:off x="8737560" y="6356520"/>
            <a:ext cx="2844360" cy="364680"/>
          </a:xfrm>
          <a:prstGeom prst="rect">
            <a:avLst/>
          </a:prstGeom>
          <a:noFill/>
          <a:ln>
            <a:noFill/>
          </a:ln>
        </p:spPr>
        <p:txBody>
          <a:bodyPr anchor="ctr">
            <a:noAutofit/>
          </a:bodyPr>
          <a:lstStyle/>
          <a:p>
            <a:pPr algn="r">
              <a:lnSpc>
                <a:spcPct val="100000"/>
              </a:lnSpc>
            </a:pPr>
            <a:fld id="{8F05B48E-98DE-47FF-9319-7E16EC48BE2A}" type="slidenum">
              <a:rPr lang="en-SG" sz="1200" b="0" strike="noStrike" spc="-1">
                <a:solidFill>
                  <a:srgbClr val="8B8B8B"/>
                </a:solidFill>
                <a:latin typeface="Calibri"/>
              </a:rPr>
              <a:t>92</a:t>
            </a:fld>
            <a:endParaRPr lang="en-SG" sz="1200" b="0" strike="noStrike" spc="-1" dirty="0">
              <a:latin typeface="Times New Roman"/>
            </a:endParaRPr>
          </a:p>
        </p:txBody>
      </p:sp>
      <p:sp>
        <p:nvSpPr>
          <p:cNvPr id="325" name="CustomShape 3"/>
          <p:cNvSpPr/>
          <p:nvPr/>
        </p:nvSpPr>
        <p:spPr>
          <a:xfrm>
            <a:off x="2971800" y="1676400"/>
            <a:ext cx="8610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SG" sz="2400" b="0" strike="noStrike" spc="-1" dirty="0">
                <a:solidFill>
                  <a:srgbClr val="000000"/>
                </a:solidFill>
                <a:latin typeface="Calibri"/>
              </a:rPr>
              <a:t>George E. P. Box (1979), "Robustness in the strategy of scientific model building", in Launer &amp; Wilkinson, </a:t>
            </a:r>
            <a:r>
              <a:rPr lang="en-SG" sz="2400" b="0" i="1" strike="noStrike" spc="-1" dirty="0">
                <a:solidFill>
                  <a:srgbClr val="000000"/>
                </a:solidFill>
                <a:latin typeface="Calibri"/>
              </a:rPr>
              <a:t>Robustness in Statistics</a:t>
            </a:r>
            <a:endParaRPr lang="en-SG" sz="2400" b="0" strike="noStrike" spc="-1" dirty="0">
              <a:latin typeface="Arial"/>
            </a:endParaRPr>
          </a:p>
        </p:txBody>
      </p:sp>
      <p:sp>
        <p:nvSpPr>
          <p:cNvPr id="7" name="Rectangle 6">
            <a:extLst>
              <a:ext uri="{FF2B5EF4-FFF2-40B4-BE49-F238E27FC236}">
                <a16:creationId xmlns:a16="http://schemas.microsoft.com/office/drawing/2014/main" id="{39D70B3E-97A8-49CE-9C46-4A5352C97967}"/>
              </a:ext>
            </a:extLst>
          </p:cNvPr>
          <p:cNvSpPr/>
          <p:nvPr/>
        </p:nvSpPr>
        <p:spPr>
          <a:xfrm>
            <a:off x="762000" y="2819400"/>
            <a:ext cx="7620000" cy="2308324"/>
          </a:xfrm>
          <a:prstGeom prst="rect">
            <a:avLst/>
          </a:prstGeom>
          <a:solidFill>
            <a:schemeClr val="bg1"/>
          </a:solidFill>
          <a:effectLst>
            <a:outerShdw blurRad="50800" dist="266700" dir="2700000" algn="ctr" rotWithShape="0">
              <a:schemeClr val="tx1">
                <a:alpha val="40000"/>
              </a:schemeClr>
            </a:outerShdw>
          </a:effectLst>
        </p:spPr>
        <p:txBody>
          <a:bodyPr wrap="square">
            <a:spAutoFit/>
          </a:bodyPr>
          <a:lstStyle/>
          <a:p>
            <a:pPr algn="ctr"/>
            <a:r>
              <a:rPr lang="en-US" sz="3600" dirty="0"/>
              <a:t>I hope you will find some of these models useful</a:t>
            </a:r>
          </a:p>
          <a:p>
            <a:pPr algn="ctr"/>
            <a:endParaRPr lang="en-US" sz="3600" dirty="0"/>
          </a:p>
          <a:p>
            <a:pPr algn="ctr"/>
            <a:r>
              <a:rPr lang="en-US" sz="3600" dirty="0"/>
              <a:t>More research is needed!</a:t>
            </a:r>
          </a:p>
        </p:txBody>
      </p:sp>
      <p:sp>
        <p:nvSpPr>
          <p:cNvPr id="6" name="TextBox 5">
            <a:extLst>
              <a:ext uri="{FF2B5EF4-FFF2-40B4-BE49-F238E27FC236}">
                <a16:creationId xmlns:a16="http://schemas.microsoft.com/office/drawing/2014/main" id="{62454150-7A2A-4BB2-B1AF-CC4544D4C1A6}"/>
              </a:ext>
            </a:extLst>
          </p:cNvPr>
          <p:cNvSpPr txBox="1"/>
          <p:nvPr/>
        </p:nvSpPr>
        <p:spPr>
          <a:xfrm>
            <a:off x="7696200" y="3657600"/>
            <a:ext cx="3124200" cy="2308324"/>
          </a:xfrm>
          <a:prstGeom prst="rect">
            <a:avLst/>
          </a:prstGeom>
          <a:solidFill>
            <a:schemeClr val="bg1"/>
          </a:solidFill>
          <a:effectLst>
            <a:outerShdw blurRad="50800" dist="266700" dir="2700000" algn="l" rotWithShape="0">
              <a:prstClr val="black">
                <a:alpha val="40000"/>
              </a:prstClr>
            </a:outerShdw>
          </a:effectLst>
        </p:spPr>
        <p:txBody>
          <a:bodyPr wrap="square" rtlCol="0">
            <a:spAutoFit/>
          </a:bodyPr>
          <a:lstStyle/>
          <a:p>
            <a:r>
              <a:rPr lang="en-US" sz="4800" dirty="0"/>
              <a:t>Thank you and questions?</a:t>
            </a:r>
          </a:p>
        </p:txBody>
      </p:sp>
      <p:sp>
        <p:nvSpPr>
          <p:cNvPr id="8" name="Rectangle 7">
            <a:extLst>
              <a:ext uri="{FF2B5EF4-FFF2-40B4-BE49-F238E27FC236}">
                <a16:creationId xmlns:a16="http://schemas.microsoft.com/office/drawing/2014/main" id="{EDEF9CB3-DC9E-46BA-B199-A8F684DA0B03}"/>
              </a:ext>
            </a:extLst>
          </p:cNvPr>
          <p:cNvSpPr/>
          <p:nvPr/>
        </p:nvSpPr>
        <p:spPr>
          <a:xfrm>
            <a:off x="1524000" y="5715000"/>
            <a:ext cx="3099631" cy="461665"/>
          </a:xfrm>
          <a:prstGeom prst="rect">
            <a:avLst/>
          </a:prstGeom>
        </p:spPr>
        <p:txBody>
          <a:bodyPr wrap="none">
            <a:spAutoFit/>
          </a:bodyPr>
          <a:lstStyle/>
          <a:p>
            <a:pPr algn="r"/>
            <a:r>
              <a:rPr lang="en-US" sz="2400" dirty="0"/>
              <a:t>steverozen@gmail.com</a:t>
            </a:r>
          </a:p>
        </p:txBody>
      </p:sp>
    </p:spTree>
    <p:extLst>
      <p:ext uri="{BB962C8B-B14F-4D97-AF65-F5344CB8AC3E}">
        <p14:creationId xmlns:p14="http://schemas.microsoft.com/office/powerpoint/2010/main" val="377063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37E9-0032-4B48-BE0A-FEEC616DE04B}"/>
              </a:ext>
            </a:extLst>
          </p:cNvPr>
          <p:cNvSpPr>
            <a:spLocks noGrp="1"/>
          </p:cNvSpPr>
          <p:nvPr>
            <p:ph type="title"/>
          </p:nvPr>
        </p:nvSpPr>
        <p:spPr>
          <a:xfrm>
            <a:off x="641465" y="2514600"/>
            <a:ext cx="10972800" cy="1143000"/>
          </a:xfrm>
        </p:spPr>
        <p:txBody>
          <a:bodyPr/>
          <a:lstStyle/>
          <a:p>
            <a:r>
              <a:rPr lang="en-SG" dirty="0"/>
              <a:t>Backup Slides</a:t>
            </a:r>
          </a:p>
        </p:txBody>
      </p:sp>
      <p:sp>
        <p:nvSpPr>
          <p:cNvPr id="3" name="Slide Number Placeholder 2">
            <a:extLst>
              <a:ext uri="{FF2B5EF4-FFF2-40B4-BE49-F238E27FC236}">
                <a16:creationId xmlns:a16="http://schemas.microsoft.com/office/drawing/2014/main" id="{5C19581F-571E-4B03-9416-4CF5C649C02C}"/>
              </a:ext>
            </a:extLst>
          </p:cNvPr>
          <p:cNvSpPr>
            <a:spLocks noGrp="1"/>
          </p:cNvSpPr>
          <p:nvPr>
            <p:ph type="sldNum" sz="quarter" idx="12"/>
          </p:nvPr>
        </p:nvSpPr>
        <p:spPr/>
        <p:txBody>
          <a:bodyPr/>
          <a:lstStyle/>
          <a:p>
            <a:pPr>
              <a:defRPr/>
            </a:pPr>
            <a:fld id="{47EB465D-2B07-4782-9D38-CDF7B0E66DA7}" type="slidenum">
              <a:rPr lang="en-US" smtClean="0"/>
              <a:pPr>
                <a:defRPr/>
              </a:pPr>
              <a:t>93</a:t>
            </a:fld>
            <a:endParaRPr lang="en-US"/>
          </a:p>
        </p:txBody>
      </p:sp>
    </p:spTree>
    <p:extLst>
      <p:ext uri="{BB962C8B-B14F-4D97-AF65-F5344CB8AC3E}">
        <p14:creationId xmlns:p14="http://schemas.microsoft.com/office/powerpoint/2010/main" val="2069470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94</a:t>
            </a:fld>
            <a:endParaRPr lang="en-US"/>
          </a:p>
        </p:txBody>
      </p:sp>
      <p:pic>
        <p:nvPicPr>
          <p:cNvPr id="4" name="Picture 3"/>
          <p:cNvPicPr>
            <a:picLocks noChangeAspect="1"/>
          </p:cNvPicPr>
          <p:nvPr/>
        </p:nvPicPr>
        <p:blipFill rotWithShape="1">
          <a:blip r:embed="rId2"/>
          <a:srcRect l="18874" t="23530" r="2664" b="11176"/>
          <a:stretch/>
        </p:blipFill>
        <p:spPr>
          <a:xfrm>
            <a:off x="381000" y="152399"/>
            <a:ext cx="9906000" cy="6532077"/>
          </a:xfrm>
          <a:prstGeom prst="rect">
            <a:avLst/>
          </a:prstGeom>
        </p:spPr>
      </p:pic>
      <p:sp>
        <p:nvSpPr>
          <p:cNvPr id="5" name="TextBox 4"/>
          <p:cNvSpPr txBox="1"/>
          <p:nvPr/>
        </p:nvSpPr>
        <p:spPr>
          <a:xfrm>
            <a:off x="8072944" y="4953000"/>
            <a:ext cx="3948424" cy="707886"/>
          </a:xfrm>
          <a:prstGeom prst="rect">
            <a:avLst/>
          </a:prstGeom>
          <a:solidFill>
            <a:schemeClr val="bg1">
              <a:lumMod val="85000"/>
            </a:schemeClr>
          </a:solidFill>
        </p:spPr>
        <p:txBody>
          <a:bodyPr wrap="square" rtlCol="0">
            <a:spAutoFit/>
          </a:bodyPr>
          <a:lstStyle/>
          <a:p>
            <a:r>
              <a:rPr lang="en-US" sz="2000" dirty="0"/>
              <a:t>M. Heinrich et al 2009</a:t>
            </a:r>
          </a:p>
          <a:p>
            <a:r>
              <a:rPr lang="en-US" sz="2000" dirty="0" err="1"/>
              <a:t>doi:10.1016</a:t>
            </a:r>
            <a:r>
              <a:rPr lang="en-US" sz="2000" dirty="0"/>
              <a:t>/</a:t>
            </a:r>
            <a:r>
              <a:rPr lang="en-US" sz="2000" dirty="0" err="1"/>
              <a:t>j.jep.2009.05.028</a:t>
            </a:r>
            <a:endParaRPr lang="en-US" sz="2000" dirty="0"/>
          </a:p>
        </p:txBody>
      </p:sp>
    </p:spTree>
    <p:extLst>
      <p:ext uri="{BB962C8B-B14F-4D97-AF65-F5344CB8AC3E}">
        <p14:creationId xmlns:p14="http://schemas.microsoft.com/office/powerpoint/2010/main" val="40566370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924800" cy="762000"/>
          </a:xfrm>
        </p:spPr>
        <p:txBody>
          <a:bodyPr/>
          <a:lstStyle/>
          <a:p>
            <a:pPr algn="l"/>
            <a:r>
              <a:rPr lang="en-US" sz="3600" dirty="0"/>
              <a:t>AA causes liver cancer in mice</a:t>
            </a:r>
          </a:p>
        </p:txBody>
      </p:sp>
      <p:sp>
        <p:nvSpPr>
          <p:cNvPr id="3" name="Slide Number Placeholder 2"/>
          <p:cNvSpPr>
            <a:spLocks noGrp="1"/>
          </p:cNvSpPr>
          <p:nvPr>
            <p:ph type="sldNum" sz="quarter" idx="12"/>
          </p:nvPr>
        </p:nvSpPr>
        <p:spPr/>
        <p:txBody>
          <a:bodyPr/>
          <a:lstStyle/>
          <a:p>
            <a:pPr>
              <a:defRPr/>
            </a:pPr>
            <a:fld id="{47EB465D-2B07-4782-9D38-CDF7B0E66DA7}" type="slidenum">
              <a:rPr lang="en-US" smtClean="0"/>
              <a:pPr>
                <a:defRPr/>
              </a:pPr>
              <a:t>95</a:t>
            </a:fld>
            <a:endParaRPr lang="en-US"/>
          </a:p>
        </p:txBody>
      </p:sp>
      <p:sp>
        <p:nvSpPr>
          <p:cNvPr id="4" name="TextBox 3"/>
          <p:cNvSpPr txBox="1"/>
          <p:nvPr/>
        </p:nvSpPr>
        <p:spPr>
          <a:xfrm>
            <a:off x="457200" y="838200"/>
            <a:ext cx="5715000" cy="3785652"/>
          </a:xfrm>
          <a:prstGeom prst="rect">
            <a:avLst/>
          </a:prstGeom>
          <a:noFill/>
        </p:spPr>
        <p:txBody>
          <a:bodyPr wrap="square" rtlCol="0">
            <a:spAutoFit/>
          </a:bodyPr>
          <a:lstStyle/>
          <a:p>
            <a:r>
              <a:rPr lang="en-US" sz="2800" b="1" dirty="0"/>
              <a:t>The mutational features of aristolochic acid-induced mouse and human liver cancers</a:t>
            </a:r>
          </a:p>
          <a:p>
            <a:r>
              <a:rPr lang="en-US" sz="2800" dirty="0"/>
              <a:t>Zhao-Ning Lu, Qing Luo, Li-Nan Zhao, Yi Shi, Xian-Bin Su, </a:t>
            </a:r>
          </a:p>
          <a:p>
            <a:r>
              <a:rPr lang="en-US" sz="2800" dirty="0" err="1"/>
              <a:t>Ze-Guang</a:t>
            </a:r>
            <a:r>
              <a:rPr lang="en-US" sz="2800" dirty="0"/>
              <a:t> Han</a:t>
            </a:r>
          </a:p>
          <a:p>
            <a:r>
              <a:rPr lang="en-US" sz="2000" b="1" dirty="0"/>
              <a:t>doi:</a:t>
            </a:r>
            <a:r>
              <a:rPr lang="en-US" sz="2000" dirty="0"/>
              <a:t> https://doi.org/10.1101/507301</a:t>
            </a:r>
          </a:p>
          <a:p>
            <a:r>
              <a:rPr lang="en-US" sz="2800" dirty="0"/>
              <a:t>Dec 28, 2018</a:t>
            </a:r>
          </a:p>
          <a:p>
            <a:endParaRPr lang="en-US" sz="2400" dirty="0"/>
          </a:p>
        </p:txBody>
      </p:sp>
      <p:grpSp>
        <p:nvGrpSpPr>
          <p:cNvPr id="17" name="Group 16"/>
          <p:cNvGrpSpPr/>
          <p:nvPr/>
        </p:nvGrpSpPr>
        <p:grpSpPr>
          <a:xfrm>
            <a:off x="6248402" y="685800"/>
            <a:ext cx="3367596" cy="3915573"/>
            <a:chOff x="5334000" y="1295400"/>
            <a:chExt cx="3124200" cy="3632570"/>
          </a:xfrm>
        </p:grpSpPr>
        <p:grpSp>
          <p:nvGrpSpPr>
            <p:cNvPr id="8" name="Group 7"/>
            <p:cNvGrpSpPr/>
            <p:nvPr/>
          </p:nvGrpSpPr>
          <p:grpSpPr>
            <a:xfrm>
              <a:off x="5334000" y="1341782"/>
              <a:ext cx="1704564" cy="3586188"/>
              <a:chOff x="1981200" y="2419906"/>
              <a:chExt cx="2349457" cy="4942965"/>
            </a:xfrm>
          </p:grpSpPr>
          <p:pic>
            <p:nvPicPr>
              <p:cNvPr id="7" name="Picture 6"/>
              <p:cNvPicPr>
                <a:picLocks noChangeAspect="1"/>
              </p:cNvPicPr>
              <p:nvPr/>
            </p:nvPicPr>
            <p:blipFill rotWithShape="1">
              <a:blip r:embed="rId3"/>
              <a:srcRect l="35781" t="16894" r="51048" b="69431"/>
              <a:stretch/>
            </p:blipFill>
            <p:spPr>
              <a:xfrm>
                <a:off x="2514598" y="6448370"/>
                <a:ext cx="1605855" cy="914501"/>
              </a:xfrm>
              <a:prstGeom prst="rect">
                <a:avLst/>
              </a:prstGeom>
            </p:spPr>
          </p:pic>
          <p:pic>
            <p:nvPicPr>
              <p:cNvPr id="5" name="Picture 4"/>
              <p:cNvPicPr>
                <a:picLocks noChangeAspect="1"/>
              </p:cNvPicPr>
              <p:nvPr/>
            </p:nvPicPr>
            <p:blipFill rotWithShape="1">
              <a:blip r:embed="rId4"/>
              <a:srcRect l="31335" t="28659" r="49395" b="12276"/>
              <a:stretch/>
            </p:blipFill>
            <p:spPr>
              <a:xfrm>
                <a:off x="1981200" y="2419906"/>
                <a:ext cx="2349457" cy="3950070"/>
              </a:xfrm>
              <a:prstGeom prst="rect">
                <a:avLst/>
              </a:prstGeom>
            </p:spPr>
          </p:pic>
        </p:grpSp>
        <p:sp>
          <p:nvSpPr>
            <p:cNvPr id="10" name="Rectangle 9"/>
            <p:cNvSpPr/>
            <p:nvPr/>
          </p:nvSpPr>
          <p:spPr>
            <a:xfrm>
              <a:off x="6324600" y="1295400"/>
              <a:ext cx="2133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114800" y="3810000"/>
            <a:ext cx="3037306" cy="461665"/>
          </a:xfrm>
          <a:prstGeom prst="rect">
            <a:avLst/>
          </a:prstGeom>
          <a:noFill/>
        </p:spPr>
        <p:txBody>
          <a:bodyPr wrap="none" rtlCol="0">
            <a:spAutoFit/>
          </a:bodyPr>
          <a:lstStyle/>
          <a:p>
            <a:r>
              <a:rPr lang="en-US" sz="2400" dirty="0"/>
              <a:t>Months after exposure</a:t>
            </a:r>
          </a:p>
        </p:txBody>
      </p:sp>
      <p:sp>
        <p:nvSpPr>
          <p:cNvPr id="19" name="TextBox 18"/>
          <p:cNvSpPr txBox="1"/>
          <p:nvPr/>
        </p:nvSpPr>
        <p:spPr>
          <a:xfrm>
            <a:off x="7467600" y="381000"/>
            <a:ext cx="1763688" cy="923330"/>
          </a:xfrm>
          <a:prstGeom prst="rect">
            <a:avLst/>
          </a:prstGeom>
          <a:noFill/>
        </p:spPr>
        <p:txBody>
          <a:bodyPr wrap="none" rtlCol="0">
            <a:spAutoFit/>
          </a:bodyPr>
          <a:lstStyle/>
          <a:p>
            <a:r>
              <a:rPr lang="en-US" dirty="0"/>
              <a:t>** or * indicate</a:t>
            </a:r>
          </a:p>
          <a:p>
            <a:r>
              <a:rPr lang="en-US" dirty="0"/>
              <a:t>significant </a:t>
            </a:r>
          </a:p>
          <a:p>
            <a:r>
              <a:rPr lang="en-US" dirty="0"/>
              <a:t>versus untreated</a:t>
            </a:r>
          </a:p>
        </p:txBody>
      </p:sp>
      <p:sp>
        <p:nvSpPr>
          <p:cNvPr id="20" name="TextBox 19"/>
          <p:cNvSpPr txBox="1"/>
          <p:nvPr/>
        </p:nvSpPr>
        <p:spPr>
          <a:xfrm>
            <a:off x="5562600" y="4343400"/>
            <a:ext cx="5089855" cy="830997"/>
          </a:xfrm>
          <a:prstGeom prst="rect">
            <a:avLst/>
          </a:prstGeom>
          <a:noFill/>
        </p:spPr>
        <p:txBody>
          <a:bodyPr wrap="none" rtlCol="0">
            <a:spAutoFit/>
          </a:bodyPr>
          <a:lstStyle/>
          <a:p>
            <a:endParaRPr lang="en-US" sz="2400" dirty="0"/>
          </a:p>
          <a:p>
            <a:r>
              <a:rPr lang="en-US" sz="2400" dirty="0"/>
              <a:t>                         7.5           15       35        70 </a:t>
            </a:r>
          </a:p>
        </p:txBody>
      </p:sp>
      <p:sp>
        <p:nvSpPr>
          <p:cNvPr id="21" name="TextBox 20"/>
          <p:cNvSpPr txBox="1"/>
          <p:nvPr/>
        </p:nvSpPr>
        <p:spPr>
          <a:xfrm>
            <a:off x="4572000" y="4648200"/>
            <a:ext cx="2511265" cy="461665"/>
          </a:xfrm>
          <a:prstGeom prst="rect">
            <a:avLst/>
          </a:prstGeom>
          <a:noFill/>
        </p:spPr>
        <p:txBody>
          <a:bodyPr wrap="none" rtlCol="0">
            <a:spAutoFit/>
          </a:bodyPr>
          <a:lstStyle/>
          <a:p>
            <a:r>
              <a:rPr lang="en-US" sz="2400" dirty="0"/>
              <a:t>Total dose (mg/kg)</a:t>
            </a:r>
          </a:p>
        </p:txBody>
      </p:sp>
      <p:grpSp>
        <p:nvGrpSpPr>
          <p:cNvPr id="16" name="Group 15"/>
          <p:cNvGrpSpPr/>
          <p:nvPr/>
        </p:nvGrpSpPr>
        <p:grpSpPr>
          <a:xfrm>
            <a:off x="8153400" y="1752600"/>
            <a:ext cx="904125" cy="2856142"/>
            <a:chOff x="5114543" y="3710685"/>
            <a:chExt cx="1156116" cy="3652186"/>
          </a:xfrm>
        </p:grpSpPr>
        <p:pic>
          <p:nvPicPr>
            <p:cNvPr id="23" name="Picture 22"/>
            <p:cNvPicPr>
              <a:picLocks noChangeAspect="1"/>
            </p:cNvPicPr>
            <p:nvPr/>
          </p:nvPicPr>
          <p:blipFill rotWithShape="1">
            <a:blip r:embed="rId3"/>
            <a:srcRect l="57106" t="16894" r="33902" b="69431"/>
            <a:stretch/>
          </p:blipFill>
          <p:spPr>
            <a:xfrm>
              <a:off x="5114543" y="6448370"/>
              <a:ext cx="1096396" cy="914501"/>
            </a:xfrm>
            <a:prstGeom prst="rect">
              <a:avLst/>
            </a:prstGeom>
          </p:spPr>
        </p:pic>
        <p:pic>
          <p:nvPicPr>
            <p:cNvPr id="24" name="Picture 23"/>
            <p:cNvPicPr>
              <a:picLocks noChangeAspect="1"/>
            </p:cNvPicPr>
            <p:nvPr/>
          </p:nvPicPr>
          <p:blipFill rotWithShape="1">
            <a:blip r:embed="rId4"/>
            <a:srcRect l="57681" t="47960" r="33483" b="12276"/>
            <a:stretch/>
          </p:blipFill>
          <p:spPr>
            <a:xfrm>
              <a:off x="5193365" y="3710685"/>
              <a:ext cx="1077294" cy="2659291"/>
            </a:xfrm>
            <a:prstGeom prst="rect">
              <a:avLst/>
            </a:prstGeom>
          </p:spPr>
        </p:pic>
      </p:grpSp>
      <p:grpSp>
        <p:nvGrpSpPr>
          <p:cNvPr id="26" name="Group 25"/>
          <p:cNvGrpSpPr/>
          <p:nvPr/>
        </p:nvGrpSpPr>
        <p:grpSpPr>
          <a:xfrm>
            <a:off x="9028417" y="1524000"/>
            <a:ext cx="801383" cy="3092784"/>
            <a:chOff x="4165344" y="3408088"/>
            <a:chExt cx="1024739" cy="3954783"/>
          </a:xfrm>
        </p:grpSpPr>
        <p:pic>
          <p:nvPicPr>
            <p:cNvPr id="28" name="Picture 27"/>
            <p:cNvPicPr>
              <a:picLocks noChangeAspect="1"/>
            </p:cNvPicPr>
            <p:nvPr/>
          </p:nvPicPr>
          <p:blipFill rotWithShape="1">
            <a:blip r:embed="rId3"/>
            <a:srcRect l="49321" t="16894" r="42274" b="69431"/>
            <a:stretch/>
          </p:blipFill>
          <p:spPr>
            <a:xfrm>
              <a:off x="4165344" y="6448370"/>
              <a:ext cx="1024739" cy="914501"/>
            </a:xfrm>
            <a:prstGeom prst="rect">
              <a:avLst/>
            </a:prstGeom>
          </p:spPr>
        </p:pic>
        <p:pic>
          <p:nvPicPr>
            <p:cNvPr id="29" name="Picture 28"/>
            <p:cNvPicPr>
              <a:picLocks noChangeAspect="1"/>
            </p:cNvPicPr>
            <p:nvPr/>
          </p:nvPicPr>
          <p:blipFill rotWithShape="1">
            <a:blip r:embed="rId4"/>
            <a:srcRect l="50328" t="43435" r="42561" b="12276"/>
            <a:stretch/>
          </p:blipFill>
          <p:spPr>
            <a:xfrm>
              <a:off x="4296720" y="3408088"/>
              <a:ext cx="867089" cy="2961888"/>
            </a:xfrm>
            <a:prstGeom prst="rect">
              <a:avLst/>
            </a:prstGeom>
          </p:spPr>
        </p:pic>
      </p:grpSp>
      <p:grpSp>
        <p:nvGrpSpPr>
          <p:cNvPr id="30" name="Group 29"/>
          <p:cNvGrpSpPr/>
          <p:nvPr/>
        </p:nvGrpSpPr>
        <p:grpSpPr>
          <a:xfrm>
            <a:off x="9867525" y="762000"/>
            <a:ext cx="800475" cy="3865578"/>
            <a:chOff x="6167973" y="2419906"/>
            <a:chExt cx="1023578" cy="4942965"/>
          </a:xfrm>
        </p:grpSpPr>
        <p:pic>
          <p:nvPicPr>
            <p:cNvPr id="31" name="Picture 30"/>
            <p:cNvPicPr>
              <a:picLocks noChangeAspect="1"/>
            </p:cNvPicPr>
            <p:nvPr/>
          </p:nvPicPr>
          <p:blipFill rotWithShape="1">
            <a:blip r:embed="rId3"/>
            <a:srcRect l="65746" t="16894" r="25859" b="69431"/>
            <a:stretch/>
          </p:blipFill>
          <p:spPr>
            <a:xfrm>
              <a:off x="6167973" y="6448370"/>
              <a:ext cx="1023578" cy="914501"/>
            </a:xfrm>
            <a:prstGeom prst="rect">
              <a:avLst/>
            </a:prstGeom>
          </p:spPr>
        </p:pic>
        <p:pic>
          <p:nvPicPr>
            <p:cNvPr id="32" name="Picture 31"/>
            <p:cNvPicPr>
              <a:picLocks noChangeAspect="1"/>
            </p:cNvPicPr>
            <p:nvPr/>
          </p:nvPicPr>
          <p:blipFill rotWithShape="1">
            <a:blip r:embed="rId4"/>
            <a:srcRect l="65691" t="28659" r="26211" b="12276"/>
            <a:stretch/>
          </p:blipFill>
          <p:spPr>
            <a:xfrm>
              <a:off x="6169936" y="2419906"/>
              <a:ext cx="987368" cy="3950070"/>
            </a:xfrm>
            <a:prstGeom prst="rect">
              <a:avLst/>
            </a:prstGeom>
          </p:spPr>
        </p:pic>
      </p:grpSp>
      <p:sp>
        <p:nvSpPr>
          <p:cNvPr id="6" name="TextBox 5"/>
          <p:cNvSpPr txBox="1"/>
          <p:nvPr/>
        </p:nvSpPr>
        <p:spPr>
          <a:xfrm>
            <a:off x="7239000" y="5257800"/>
            <a:ext cx="3291735" cy="461665"/>
          </a:xfrm>
          <a:prstGeom prst="rect">
            <a:avLst/>
          </a:prstGeom>
          <a:noFill/>
        </p:spPr>
        <p:txBody>
          <a:bodyPr wrap="none" rtlCol="0">
            <a:spAutoFit/>
          </a:bodyPr>
          <a:lstStyle/>
          <a:p>
            <a:r>
              <a:rPr lang="en-US" sz="2400" dirty="0"/>
              <a:t>(Re-drawn from Lu et al.)</a:t>
            </a:r>
          </a:p>
        </p:txBody>
      </p:sp>
    </p:spTree>
    <p:extLst>
      <p:ext uri="{BB962C8B-B14F-4D97-AF65-F5344CB8AC3E}">
        <p14:creationId xmlns:p14="http://schemas.microsoft.com/office/powerpoint/2010/main" val="2973136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2625</TotalTime>
  <Words>4932</Words>
  <Application>Microsoft Office PowerPoint</Application>
  <PresentationFormat>Widescreen</PresentationFormat>
  <Paragraphs>726</Paragraphs>
  <Slides>95</Slides>
  <Notes>32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Roboto</vt:lpstr>
      <vt:lpstr>Times New Roman</vt:lpstr>
      <vt:lpstr>Office Theme</vt:lpstr>
      <vt:lpstr>Mutational Signatures Core Concepts in Bioinformatics 2022 Jan 24</vt:lpstr>
      <vt:lpstr>Context</vt:lpstr>
      <vt:lpstr>Mutational Signatures Context</vt:lpstr>
      <vt:lpstr>Public health: aristolochic acid (AA) AA occurs naturally in plants widely used as herbal medicine</vt:lpstr>
      <vt:lpstr>Not just Chinese herbal medicine</vt:lpstr>
      <vt:lpstr>1990s: AA emerged as a human health problem</vt:lpstr>
      <vt:lpstr>漢防己, 汉防己, hàn fáng jǐ (genus Stephania – no AA)</vt:lpstr>
      <vt:lpstr>廣防己, 广防己, guǎng fáng jǐ (genus Aristolochia – has AA)</vt:lpstr>
      <vt:lpstr>PowerPoint Presentation</vt:lpstr>
      <vt:lpstr>Quick review: somatic mutations</vt:lpstr>
      <vt:lpstr>PowerPoint Presentation</vt:lpstr>
      <vt:lpstr>PowerPoint Presentation</vt:lpstr>
      <vt:lpstr>PowerPoint Presentation</vt:lpstr>
      <vt:lpstr>PowerPoint Presentation</vt:lpstr>
      <vt:lpstr>Mutational signature in an AA-exposed upper tract urothelial carcinoma</vt:lpstr>
      <vt:lpstr>Mutational signature in an AA-exposed upper tract urothelial carcinoma</vt:lpstr>
      <vt:lpstr>8 years ago (2013): AA in upper tract urothelial cancer and cell lines</vt:lpstr>
      <vt:lpstr>4 years ago:  Mutational signatures showed AA in multiple tumor types</vt:lpstr>
      <vt:lpstr>Taiwan a known hotspot for AA exposure but AA in liver cancer there not studied</vt:lpstr>
      <vt:lpstr>78% of Taiwan liver cancers (HCCs) had the AA signature</vt:lpstr>
      <vt:lpstr>Today: 2,000 liver cancers AA exposure is prevalent</vt:lpstr>
      <vt:lpstr>PowerPoint Presentation</vt:lpstr>
      <vt:lpstr>Strong evidence that AA can cause liver cancer</vt:lpstr>
      <vt:lpstr>2021: Six cancer types with AA mutagenesis Strong evidence for causal roles in liver and urothelial cancers</vt:lpstr>
      <vt:lpstr>Context: Aristolochic acid (AA)</vt:lpstr>
      <vt:lpstr>Example 2: DNA damage &amp; repair</vt:lpstr>
      <vt:lpstr>A hotspot mutation in topoisomerase IIα (TOP2A) that causes a mutator phenotype in human cancer</vt:lpstr>
      <vt:lpstr>This matched ID17 ID17 is an indel (insertion/deletion) mutational signature discovered by mining cancer mutation data</vt:lpstr>
      <vt:lpstr>ID17 was in 4 stomach cancers</vt:lpstr>
      <vt:lpstr>We then found 3 other tumors with ID17 Average spectrum of tumors with ID17:</vt:lpstr>
      <vt:lpstr>All 7 tumors had identical mutations in a human ortholog of yeast Top2</vt:lpstr>
      <vt:lpstr>But besides the ID17 duplications, K743N tumors also have deletions that are not in ID17</vt:lpstr>
      <vt:lpstr>These deletions resemble another signature, ID8, previously discovered by data mining</vt:lpstr>
      <vt:lpstr>These deletions resemble another signature, ID8, previously inferred by data mining</vt:lpstr>
      <vt:lpstr>K743N tumors and ID8 tumors have different distributions of deletion sizes</vt:lpstr>
      <vt:lpstr>K743N tumors and ID8 tumors have different distributions of the sizes of larger deletions</vt:lpstr>
      <vt:lpstr>DNA damage &amp; repair perspective</vt:lpstr>
      <vt:lpstr>DNA damage &amp; repair perspective</vt:lpstr>
      <vt:lpstr>DNA damage &amp; repair perspective</vt:lpstr>
      <vt:lpstr>2 sequence motifs associated with duplications and deletions in K743N tumors </vt:lpstr>
      <vt:lpstr>K743N motifs not detected in ID8-dominated tumors</vt:lpstr>
      <vt:lpstr>K743N and oncogenesis</vt:lpstr>
      <vt:lpstr>Summary AA and TOP2A p.K743N</vt:lpstr>
      <vt:lpstr>Computation for mutational signatures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More often, spectra consist of superimposed mutations from multiple processes</vt:lpstr>
      <vt:lpstr>Cosine similarity versus Euclidean distance</vt:lpstr>
      <vt:lpstr>What questions do we want to answer?</vt:lpstr>
      <vt:lpstr>What questions do we want to answer?</vt:lpstr>
      <vt:lpstr>Many signatures have been extracted and many have been confirmed by additional evidence</vt:lpstr>
      <vt:lpstr>Data mining can tease apart signatures in large sets of spectra</vt:lpstr>
      <vt:lpstr>Many techniques for extraction are based on   non-negative matrix factorization (NMF)</vt:lpstr>
      <vt:lpstr>Many techniques for mutational signature extraction are based on non-negative matrix factorization (NMF)</vt:lpstr>
      <vt:lpstr>General observations on NMF</vt:lpstr>
      <vt:lpstr>NMF example: SigProfilerExtractor</vt:lpstr>
      <vt:lpstr>SigProfilerExtractor runs NMFs over multiple iterations of bootstrapped data</vt:lpstr>
      <vt:lpstr>SigProfilerExtractor: Selecting the number of signatures</vt:lpstr>
      <vt:lpstr>Known issues with approaches based on non-negative matrix factorization (NMF)</vt:lpstr>
      <vt:lpstr>Sparsity and plausibility</vt:lpstr>
      <vt:lpstr>PowerPoint Presentation</vt:lpstr>
      <vt:lpstr>Signature discovery is not a purely algorithmic process: How to assess results (1)</vt:lpstr>
      <vt:lpstr>Signature discovery is not a purely algorithmic process: How to assess results (2)</vt:lpstr>
      <vt:lpstr>Known problems: bleeding</vt:lpstr>
      <vt:lpstr>Known problem: over-splitting  (from a different synthetic data set)</vt:lpstr>
      <vt:lpstr>Outline</vt:lpstr>
      <vt:lpstr>What questions do we want to answer?</vt:lpstr>
      <vt:lpstr>What questions do we want to answer?</vt:lpstr>
      <vt:lpstr>PowerPoint Presentation</vt:lpstr>
      <vt:lpstr>PowerPoint Presentation</vt:lpstr>
      <vt:lpstr>PowerPoint Presentation</vt:lpstr>
      <vt:lpstr>PowerPoint Presentation</vt:lpstr>
      <vt:lpstr>PowerPoint Presentation</vt:lpstr>
      <vt:lpstr>We reject the null hypothesis that the reconstruction of the spectrum without the AA signature is as good as the reconstruction with the AA signature  That is, we need the AA signature to plausibly explain the spectrum</vt:lpstr>
      <vt:lpstr>Importance of benchmarking</vt:lpstr>
      <vt:lpstr>2 signatures in differing combinations</vt:lpstr>
      <vt:lpstr>Cosine similarity to SBS1 and SBS5</vt:lpstr>
      <vt:lpstr>Positive predictive value and true positive rate</vt:lpstr>
      <vt:lpstr>Some software seems not to have been tested: this one extracted duplicate signatures</vt:lpstr>
      <vt:lpstr>Some software seems not to have been tested: some had radically different results with different random seeds</vt:lpstr>
      <vt:lpstr>This one almost always got the same result</vt:lpstr>
      <vt:lpstr>What questions do we want to answer?</vt:lpstr>
      <vt:lpstr>Internal testing of methods for attribution</vt:lpstr>
      <vt:lpstr>Cheat sheet</vt:lpstr>
      <vt:lpstr>When in doubt refer to https://en.wikipedia.org/wiki/F-score</vt:lpstr>
      <vt:lpstr>Internal testing of methods for attribution (indels, realistic noise)</vt:lpstr>
      <vt:lpstr>Internal testing of methods for attribution (indels, realistic noise)</vt:lpstr>
      <vt:lpstr>Acknowledgements for AA in Liver Cancer</vt:lpstr>
      <vt:lpstr>General acknowledgements</vt:lpstr>
      <vt:lpstr>Caution: Conceptual Hazard     These analytical tools are not oracles They do not algorithmically reveal a Platonic truth Their analyses need to be assessed by humans in the light of all available evidence</vt:lpstr>
      <vt:lpstr>PowerPoint Presentation</vt:lpstr>
      <vt:lpstr>Backup Slides</vt:lpstr>
      <vt:lpstr>PowerPoint Presentation</vt:lpstr>
      <vt:lpstr>AA causes liver cancer in mice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Mutational signatures:  What caused the mutations in these cancers?  Why do we care?</dc:title>
  <dc:creator>ROZEN STEVEN</dc:creator>
  <cp:lastModifiedBy>Steven George Rozen</cp:lastModifiedBy>
  <cp:revision>110</cp:revision>
  <dcterms:created xsi:type="dcterms:W3CDTF">2020-11-26T11:06:34Z</dcterms:created>
  <dcterms:modified xsi:type="dcterms:W3CDTF">2022-01-24T03:43:02Z</dcterms:modified>
</cp:coreProperties>
</file>